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60" r:id="rId4"/>
    <p:sldId id="262" r:id="rId5"/>
    <p:sldId id="264" r:id="rId6"/>
    <p:sldId id="257" r:id="rId7"/>
    <p:sldId id="259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6E93E-05AB-4B5D-B7AC-0743D9571B71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98229-618C-4230-92CD-B90A2A18F6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477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Προαιρετικό παραμύθι (Σύνδεσμος: Πατώντας πάνω οδηγεί στην ιστορία).</a:t>
            </a:r>
          </a:p>
          <a:p>
            <a:r>
              <a:rPr lang="el-GR" dirty="0"/>
              <a:t>Απλώς μιλά για βασικούς κανόνες υγιεινής που κρατούν τον ιό μακριά μας και μπορεί να χρησιμοποιηθεί ως αφορμή για την παρουσιάση των κανόνων υγιεινής που θα τηρούνται στο σχολέιο.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98229-618C-4230-92CD-B90A2A18F6B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624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Για το πλήσιμο των χεριών, μέχρι δύο παιδιά σε κάθε χώρο τουαλετών, με ένα κενό νηπτήρα μεταξύ τους. </a:t>
            </a:r>
          </a:p>
          <a:p>
            <a:r>
              <a:rPr lang="el-GR" dirty="0"/>
              <a:t>Αν υπάρχουν ήδη δύο παιδιά μέσα, περιμένω σε σειρά που ξεκινά ένα μέτρο μακριά από την πόρτα της τουαλέτας καικρατώντας απόσταση ενός μέτρου από τον προηγούμενο στη σειρά.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98229-618C-4230-92CD-B90A2A18F6B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292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Για το πλήσιμο των χεριών, μέχρι δύο παιδιά σε κάθε χώρο τουαλετών, με ένα κενό νηπτήρα μεταξύ τους. </a:t>
            </a:r>
          </a:p>
          <a:p>
            <a:r>
              <a:rPr lang="el-GR" dirty="0"/>
              <a:t>Αν υπάρχουν ήδη δύο παιδιά μέσα, περιμένω σε σειρά που ξεκινά ένα μέτρο μακριά από την πόρτα της τουαλέτας καικρατώντας απόσταση ενός μέτρου από τον προηγούμενο στη σειρά.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98229-618C-4230-92CD-B90A2A18F6B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83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Για το πλήσιμο των χεριών, μέχρι δύο παιδιά σε κάθε χώρο τουαλετών, με ένα κενό νηπτήρα μεταξύ τους. </a:t>
            </a:r>
          </a:p>
          <a:p>
            <a:r>
              <a:rPr lang="el-GR" dirty="0"/>
              <a:t>Αν υπάρχουν ήδη δύο παιδιά μέσα, περιμένω σε σειρά που ξεκινά ένα μέτρο μακριά από την πόρτα της τουαλέτας καικρατώντας απόσταση ενός μέτρου από τον προηγούμενο στη σειρά.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98229-618C-4230-92CD-B90A2A18F6B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552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E0EED-CF04-4B89-A2BE-6BB2D8A4A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D3A19F-AC30-4915-A995-D388811B9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3AA5D-F4A9-49FF-9AC3-BD61FB55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38A0-4B92-488F-A464-0D85C366196B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1B361-18BA-462C-B211-15048B33F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19D34-D9F4-49D3-AABE-57F259133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9689-CC3B-4AFF-856A-1D32493B7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379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845A2-B398-4499-B65A-22CCF3412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1088C9-73F3-4AD3-BD82-8EBB16F57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7FA63-5BB7-44D7-A8AF-F1FD98FDD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38A0-4B92-488F-A464-0D85C366196B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A5EDB-DE68-4B48-A9D6-32C3AE471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BFB9A-D2CC-401E-BCBE-66A4A4621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9689-CC3B-4AFF-856A-1D32493B7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75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0037E4-799F-4560-93C5-1BAC457DEE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8A6436-00A7-46FC-BAE0-9C69AE484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61A90-066E-4BB0-8D86-DB9395A1B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38A0-4B92-488F-A464-0D85C366196B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E3776-8F74-46E9-8661-5E90A0AD3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E6DDB-6591-4EEA-AAAE-7804AFCC0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9689-CC3B-4AFF-856A-1D32493B7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79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CDAE6-AD04-4FCB-99D6-EEC6F7CA4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173FF-2185-4E0E-952F-D8FD922DF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9AF5B-C3CF-4F04-B4AD-41273AEAC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38A0-4B92-488F-A464-0D85C366196B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E1BF6-8889-4C23-91F2-DF716B6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A0728-BE5E-4327-8D87-63A76D53A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9689-CC3B-4AFF-856A-1D32493B7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20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F663C-DA65-4A82-BF4D-EA5D6F846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45597-0AEE-441D-952E-5ACCF8437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7698A-8B60-4B04-8863-B523EC96E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38A0-4B92-488F-A464-0D85C366196B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686E1-DD84-405A-9D0F-A29BC9583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EFF30-D513-4768-9727-EA193C31E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9689-CC3B-4AFF-856A-1D32493B7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869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C6642-60E5-4CAC-BC67-737C30B0D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16634-66C0-4966-9195-CF8ADBA2D9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438C54-ECAE-4819-81CF-0D7D0256D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C6184-54AF-40EA-BFF7-90E53C8E9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38A0-4B92-488F-A464-0D85C366196B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57ACBC-51F3-4BDE-B72F-D625F9DDF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43DC86-9211-46ED-A824-7FCA5F93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9689-CC3B-4AFF-856A-1D32493B7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77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CC0F6-0D4F-4715-9252-E47FB1562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35501-6163-4B67-8245-1C715B6B7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4A7723-9B52-4147-99F2-A1AF643BA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56338D-F972-43B0-9B12-6A8E83A407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AE94E7-8D8E-45CD-A2C4-E7860F8A8B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3E8F88-FF15-4158-AC4D-ACB67928F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38A0-4B92-488F-A464-0D85C366196B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10014-D65E-4745-B980-831A1274A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DF1E21-0C45-4AC4-903F-23DC2539E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9689-CC3B-4AFF-856A-1D32493B7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496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25EC0-52B0-4474-86C3-9B0B4D215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B5D654-CE79-4B9A-9EFB-7CE44256E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38A0-4B92-488F-A464-0D85C366196B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244F5-A7E8-4567-8E71-649D6B69A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F915F5-9BD9-4B92-9565-297180B2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9689-CC3B-4AFF-856A-1D32493B7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67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87C2E5-17C9-4266-8AE5-425F3E491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38A0-4B92-488F-A464-0D85C366196B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7D9EA8-5DB4-4514-AA90-887CFE8D2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92067-DF73-465F-AC2E-05F82E384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9689-CC3B-4AFF-856A-1D32493B7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353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99C97-DE31-4FB2-9DE0-D9F999D08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B6EAB-1EF8-4734-8A08-ED7FF5CBE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1F2FEE-1389-4274-9A97-2AEF195EC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2E45F-353D-4AA7-9124-7A75D91B0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38A0-4B92-488F-A464-0D85C366196B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7F3F56-F5F5-4717-95E1-9B0F9F016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E982DE-AF31-4BC2-8D86-E2C90024A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9689-CC3B-4AFF-856A-1D32493B7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717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82AA4-B38D-4591-901A-CA5127C1F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F424B-E794-4867-8B4D-7BF0685FFE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B91A09-B984-4E12-8101-D9346F904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5BF1CE-DE7B-47D1-ADBF-226BAC1EA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38A0-4B92-488F-A464-0D85C366196B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4A2B66-8BC2-4373-A6D0-D112E9754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32B5FB-68AC-4702-B601-B5C17C125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9689-CC3B-4AFF-856A-1D32493B7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2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82ED5C-6775-4C54-9FF2-FCDBCC022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AE240-660A-4AAD-9C84-9C713DD67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27A95-B478-4292-8F43-0469A57DC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B38A0-4B92-488F-A464-0D85C366196B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D61BB-27C5-4A0F-8531-95CA76084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BB659-1DA4-4F6E-991F-20DB5EA50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F9689-CC3B-4AFF-856A-1D32493B7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80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books4greeks.gr/enas-ios-me-korona-koronoio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bX0xwKORjk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ΕΝΑΣ ΙΟΣ ΜΕ ΚΟΡΩΝΑ (παραμύθι για τον Κορονοϊό) - Χαρά Πάτρα">
            <a:hlinkClick r:id="rId3"/>
            <a:extLst>
              <a:ext uri="{FF2B5EF4-FFF2-40B4-BE49-F238E27FC236}">
                <a16:creationId xmlns:a16="http://schemas.microsoft.com/office/drawing/2014/main" id="{2E3DD6B2-A6EE-4124-8BC1-96227FAD8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7" y="2388105"/>
            <a:ext cx="2676525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91FEEB9-70EE-4843-9C7C-CC007DB91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6000" b="1" dirty="0">
                <a:latin typeface="Monotype Corsiva" panose="03010101010201010101" pitchFamily="66" charset="0"/>
              </a:rPr>
              <a:t>Καλωσήλθατε πίσω στο σχολείο μας!</a:t>
            </a:r>
            <a:endParaRPr lang="en-GB" sz="60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84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7F914-199B-43EB-BD46-0291D00F0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1054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l-GR" sz="6000" dirty="0">
                <a:latin typeface="Arial" panose="020B0604020202020204" pitchFamily="34" charset="0"/>
                <a:cs typeface="Arial" panose="020B0604020202020204" pitchFamily="34" charset="0"/>
              </a:rPr>
              <a:t>Κανόνες προστασίας </a:t>
            </a:r>
            <a:br>
              <a:rPr lang="el-GR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6000" dirty="0">
                <a:latin typeface="Arial" panose="020B0604020202020204" pitchFamily="34" charset="0"/>
                <a:cs typeface="Arial" panose="020B0604020202020204" pitchFamily="34" charset="0"/>
              </a:rPr>
              <a:t>του εαυτού μας </a:t>
            </a:r>
            <a:br>
              <a:rPr lang="el-GR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6000" dirty="0">
                <a:latin typeface="Arial" panose="020B0604020202020204" pitchFamily="34" charset="0"/>
                <a:cs typeface="Arial" panose="020B0604020202020204" pitchFamily="34" charset="0"/>
              </a:rPr>
              <a:t>και των γύρω μας</a:t>
            </a:r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54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036EE-5025-4A6A-9C4B-65A0705AC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23645"/>
            <a:ext cx="899020" cy="4410710"/>
          </a:xfrm>
        </p:spPr>
        <p:txBody>
          <a:bodyPr vert="vert270">
            <a:normAutofit/>
          </a:bodyPr>
          <a:lstStyle/>
          <a:p>
            <a:pPr algn="ctr"/>
            <a:r>
              <a:rPr lang="el-GR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Στην τάξη: </a:t>
            </a:r>
            <a:endParaRPr lang="en-GB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38AACE-81E6-42C4-B983-7753CE1383F2}"/>
              </a:ext>
            </a:extLst>
          </p:cNvPr>
          <p:cNvSpPr txBox="1"/>
          <p:nvPr/>
        </p:nvSpPr>
        <p:spPr>
          <a:xfrm>
            <a:off x="899020" y="102736"/>
            <a:ext cx="11292980" cy="6652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Μόλις έρθω στο σχολείο, πάω κατευθείαν στην τάξη μου και μένω εκεί. </a:t>
            </a:r>
          </a:p>
          <a:p>
            <a:pPr marL="342900" indent="-342900">
              <a:lnSpc>
                <a:spcPct val="3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Κάθομαι πάντα στο ίδιο θρανίο και δεν πλησιάζω τους συμμαθητές μου.</a:t>
            </a:r>
          </a:p>
          <a:p>
            <a:pPr marL="342900" indent="-342900">
              <a:lnSpc>
                <a:spcPct val="3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Εφαρμόζω αντισηπτικό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πριν να μπω και πριν να βγω από την τάξη.</a:t>
            </a:r>
          </a:p>
          <a:p>
            <a:pPr marL="342900" indent="-342900">
              <a:lnSpc>
                <a:spcPct val="3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Πλένω τα χέρια μου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πριν να μπω στην τάξη μετά το διάλειμμα. </a:t>
            </a:r>
          </a:p>
          <a:p>
            <a:pPr marL="342900" indent="-342900">
              <a:lnSpc>
                <a:spcPct val="3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Φτερνίζομαι ή βήχω στον αγκώνα μου κι όχι στην παλάμη μου.</a:t>
            </a:r>
          </a:p>
          <a:p>
            <a:pPr marL="342900" indent="-342900">
              <a:lnSpc>
                <a:spcPct val="3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Κρατώ τα χέρια μου μακριά από το πρόσωπό μου (μάτια, μύτη, στόμα). </a:t>
            </a:r>
          </a:p>
          <a:p>
            <a:pPr marL="342900" indent="-342900">
              <a:lnSpc>
                <a:spcPct val="35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Χρησιμοποιώ μόνο τα δικά μου αντικείμενα και δεν τα δανείζω στους συμμαθητές μου.</a:t>
            </a:r>
          </a:p>
        </p:txBody>
      </p:sp>
      <p:pic>
        <p:nvPicPr>
          <p:cNvPr id="3074" name="Picture 2" descr="Κορονοϊός 2019-nCoV: Πρόληψη, συμπτώματα, μετάδοση - Onmed.gr">
            <a:extLst>
              <a:ext uri="{FF2B5EF4-FFF2-40B4-BE49-F238E27FC236}">
                <a16:creationId xmlns:a16="http://schemas.microsoft.com/office/drawing/2014/main" id="{9800363D-D0DB-4901-AFFE-7EDB92DEC8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2" t="17784" r="50000" b="53602"/>
          <a:stretch/>
        </p:blipFill>
        <p:spPr bwMode="auto">
          <a:xfrm>
            <a:off x="8382698" y="3984248"/>
            <a:ext cx="1853968" cy="81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Κορονοϊός 2019-nCoV: Πρόληψη, συμπτώματα, μετάδοση - Onmed.gr">
            <a:extLst>
              <a:ext uri="{FF2B5EF4-FFF2-40B4-BE49-F238E27FC236}">
                <a16:creationId xmlns:a16="http://schemas.microsoft.com/office/drawing/2014/main" id="{989659E2-F675-42E9-A0B8-870955AB2A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2" t="57672" r="50000" b="13714"/>
          <a:stretch/>
        </p:blipFill>
        <p:spPr bwMode="auto">
          <a:xfrm>
            <a:off x="8575645" y="2930648"/>
            <a:ext cx="899020" cy="81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Κορονοϊός 2019-nCoV: Πρόληψη, συμπτώματα, μετάδοση - Onmed.gr">
            <a:extLst>
              <a:ext uri="{FF2B5EF4-FFF2-40B4-BE49-F238E27FC236}">
                <a16:creationId xmlns:a16="http://schemas.microsoft.com/office/drawing/2014/main" id="{F5C25CA9-FBA6-484C-AC32-1BD6660437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29" t="17784" r="5904" b="53602"/>
          <a:stretch/>
        </p:blipFill>
        <p:spPr bwMode="auto">
          <a:xfrm>
            <a:off x="9389378" y="5037848"/>
            <a:ext cx="847288" cy="81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537DEF-BED1-445C-AB80-ACB72337A9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132" t="69725" r="55826" b="21468"/>
          <a:stretch/>
        </p:blipFill>
        <p:spPr>
          <a:xfrm>
            <a:off x="9474665" y="851839"/>
            <a:ext cx="1468073" cy="604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BC9950-51A9-4EFE-A4E5-5E994D3A0F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581" t="30581" r="60711" b="56331"/>
          <a:stretch/>
        </p:blipFill>
        <p:spPr>
          <a:xfrm>
            <a:off x="9025155" y="1794632"/>
            <a:ext cx="939753" cy="897622"/>
          </a:xfrm>
          <a:prstGeom prst="rect">
            <a:avLst/>
          </a:prstGeom>
        </p:spPr>
      </p:pic>
      <p:pic>
        <p:nvPicPr>
          <p:cNvPr id="14" name="Picture 2" descr="Κορονοϊός 2019-nCoV: Πρόληψη, συμπτώματα, μετάδοση - Onmed.gr">
            <a:extLst>
              <a:ext uri="{FF2B5EF4-FFF2-40B4-BE49-F238E27FC236}">
                <a16:creationId xmlns:a16="http://schemas.microsoft.com/office/drawing/2014/main" id="{498A4C39-D902-4CBD-8C39-743F8A0078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567" b="65730" l="44346" r="49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18" t="57672" r="50000" b="33375"/>
          <a:stretch/>
        </p:blipFill>
        <p:spPr bwMode="auto">
          <a:xfrm>
            <a:off x="9709372" y="1744424"/>
            <a:ext cx="263925" cy="25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816E40-CC6C-4E73-9E53-82B0FE46205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5758" t="17843" r="39025" b="73350"/>
          <a:stretch/>
        </p:blipFill>
        <p:spPr>
          <a:xfrm>
            <a:off x="11026113" y="5965490"/>
            <a:ext cx="939753" cy="8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6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4CA2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4CA2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4CA2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4CA2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4CA2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4CA2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4CA2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4CA2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4CA2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4CA2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4CA2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4CA2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4CA2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4CA2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036EE-5025-4A6A-9C4B-65A0705AC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23645"/>
            <a:ext cx="899020" cy="4410710"/>
          </a:xfrm>
        </p:spPr>
        <p:txBody>
          <a:bodyPr vert="vert270">
            <a:normAutofit/>
          </a:bodyPr>
          <a:lstStyle/>
          <a:p>
            <a:pPr algn="ctr"/>
            <a:r>
              <a:rPr lang="el-GR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Στο διάλειμμα: </a:t>
            </a:r>
            <a:endParaRPr lang="en-GB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38AACE-81E6-42C4-B983-7753CE1383F2}"/>
              </a:ext>
            </a:extLst>
          </p:cNvPr>
          <p:cNvSpPr txBox="1"/>
          <p:nvPr/>
        </p:nvSpPr>
        <p:spPr>
          <a:xfrm>
            <a:off x="899020" y="102736"/>
            <a:ext cx="11292980" cy="7729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Εφαρμόζω αντισηπτικό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πριν να βγω διάλειμμα.</a:t>
            </a:r>
          </a:p>
          <a:p>
            <a:pPr marL="342900" indent="-342900">
              <a:lnSpc>
                <a:spcPct val="30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Βγαίνω από την τάξη με σειρά, κρατώντας απόσταση ενός μέτρου από τον προηγούμενο.</a:t>
            </a:r>
          </a:p>
          <a:p>
            <a:pPr marL="342900" indent="-342900">
              <a:lnSpc>
                <a:spcPct val="30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Βγαίνω διάλειμμα στον χρόνο και στο χώρο που που έχει καθοριστεί για την τάξη μου. </a:t>
            </a:r>
          </a:p>
          <a:p>
            <a:pPr marL="342900" indent="-342900">
              <a:lnSpc>
                <a:spcPct val="30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Παραμένω σε απόσταση δύο μέτρων από τους συμμαθητές μου. </a:t>
            </a:r>
          </a:p>
          <a:p>
            <a:pPr marL="342900" indent="-342900">
              <a:lnSpc>
                <a:spcPct val="30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Πλένω τα χέρια μου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πριν να φάω το φαγητό μου.  </a:t>
            </a:r>
          </a:p>
          <a:p>
            <a:pPr marL="342900" indent="-342900">
              <a:lnSpc>
                <a:spcPct val="30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Φέρνω φαγητό από το σπίτι και δεν το μοιράζομαι με τους συμμαθητές μου. </a:t>
            </a:r>
          </a:p>
          <a:p>
            <a:pPr marL="342900" indent="-342900">
              <a:lnSpc>
                <a:spcPct val="30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Φτερνίζομαι ή βήχω στον αγκώνα μου κι όχι στην παλάμη μου.</a:t>
            </a:r>
          </a:p>
          <a:p>
            <a:pPr marL="342900" indent="-342900">
              <a:lnSpc>
                <a:spcPct val="30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Κρατώ τα χέρια μου μακριά από το πρόσωπό μου (μάτια, μύτη, στόμα). </a:t>
            </a:r>
          </a:p>
          <a:p>
            <a:pPr marL="342900" indent="-342900">
              <a:lnSpc>
                <a:spcPct val="350000"/>
              </a:lnSpc>
              <a:buClr>
                <a:srgbClr val="7030A0"/>
              </a:buClr>
              <a:buFont typeface="Arial" panose="020B0604020202020204" pitchFamily="34" charset="0"/>
              <a:buChar char="•"/>
            </a:pP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Κορονοϊός 2019-nCoV: Πρόληψη, συμπτώματα, μετάδοση - Onmed.gr">
            <a:extLst>
              <a:ext uri="{FF2B5EF4-FFF2-40B4-BE49-F238E27FC236}">
                <a16:creationId xmlns:a16="http://schemas.microsoft.com/office/drawing/2014/main" id="{989659E2-F675-42E9-A0B8-870955AB2A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2" t="57672" r="50000" b="13714"/>
          <a:stretch/>
        </p:blipFill>
        <p:spPr bwMode="auto">
          <a:xfrm>
            <a:off x="7051296" y="3429000"/>
            <a:ext cx="899020" cy="81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Κορονοϊός 2019-nCoV: Πρόληψη, συμπτώματα, μετάδοση - Onmed.gr">
            <a:extLst>
              <a:ext uri="{FF2B5EF4-FFF2-40B4-BE49-F238E27FC236}">
                <a16:creationId xmlns:a16="http://schemas.microsoft.com/office/drawing/2014/main" id="{F5C25CA9-FBA6-484C-AC32-1BD6660437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29" t="17784" r="5904" b="53602"/>
          <a:stretch/>
        </p:blipFill>
        <p:spPr bwMode="auto">
          <a:xfrm>
            <a:off x="9503254" y="6042795"/>
            <a:ext cx="847288" cy="81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6CAEC9F-48E4-4821-8543-7513ECE133BF}"/>
              </a:ext>
            </a:extLst>
          </p:cNvPr>
          <p:cNvGrpSpPr/>
          <p:nvPr/>
        </p:nvGrpSpPr>
        <p:grpSpPr>
          <a:xfrm>
            <a:off x="6684627" y="0"/>
            <a:ext cx="948142" cy="947830"/>
            <a:chOff x="9025155" y="1744424"/>
            <a:chExt cx="948142" cy="94783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BBC9950-51A9-4EFE-A4E5-5E994D3A0F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1581" t="30581" r="60711" b="56331"/>
            <a:stretch/>
          </p:blipFill>
          <p:spPr>
            <a:xfrm>
              <a:off x="9025155" y="1794632"/>
              <a:ext cx="939753" cy="897622"/>
            </a:xfrm>
            <a:prstGeom prst="rect">
              <a:avLst/>
            </a:prstGeom>
          </p:spPr>
        </p:pic>
        <p:pic>
          <p:nvPicPr>
            <p:cNvPr id="14" name="Picture 2" descr="Κορονοϊός 2019-nCoV: Πρόληψη, συμπτώματα, μετάδοση - Onmed.gr">
              <a:extLst>
                <a:ext uri="{FF2B5EF4-FFF2-40B4-BE49-F238E27FC236}">
                  <a16:creationId xmlns:a16="http://schemas.microsoft.com/office/drawing/2014/main" id="{498A4C39-D902-4CBD-8C39-743F8A0078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8567" b="65730" l="44346" r="4937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18" t="57672" r="50000" b="33375"/>
            <a:stretch/>
          </p:blipFill>
          <p:spPr bwMode="auto">
            <a:xfrm>
              <a:off x="9709372" y="1744424"/>
              <a:ext cx="263925" cy="255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E816E40-CC6C-4E73-9E53-82B0FE46205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5758" t="17843" r="39025" b="73350"/>
          <a:stretch/>
        </p:blipFill>
        <p:spPr>
          <a:xfrm>
            <a:off x="9877254" y="4266326"/>
            <a:ext cx="939753" cy="892510"/>
          </a:xfrm>
          <a:prstGeom prst="rect">
            <a:avLst/>
          </a:prstGeom>
        </p:spPr>
      </p:pic>
      <p:pic>
        <p:nvPicPr>
          <p:cNvPr id="19" name="Picture 2" descr="Κορονοϊός 2019-nCoV: Πρόληψη, συμπτώματα, μετάδοση - Onmed.gr">
            <a:extLst>
              <a:ext uri="{FF2B5EF4-FFF2-40B4-BE49-F238E27FC236}">
                <a16:creationId xmlns:a16="http://schemas.microsoft.com/office/drawing/2014/main" id="{AD53DEF4-3318-43CC-A4B9-078A4279D0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2" t="17784" r="50000" b="53602"/>
          <a:stretch/>
        </p:blipFill>
        <p:spPr bwMode="auto">
          <a:xfrm>
            <a:off x="8493162" y="5201325"/>
            <a:ext cx="1853968" cy="81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61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8159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8159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8159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8159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8159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8159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8159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8159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8159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8159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8159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8159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8159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8159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8159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8159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036EE-5025-4A6A-9C4B-65A0705AC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23645"/>
            <a:ext cx="899020" cy="4410710"/>
          </a:xfrm>
        </p:spPr>
        <p:txBody>
          <a:bodyPr vert="vert270">
            <a:norm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Στην τουαλέτα: 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38AACE-81E6-42C4-B983-7753CE1383F2}"/>
              </a:ext>
            </a:extLst>
          </p:cNvPr>
          <p:cNvSpPr txBox="1"/>
          <p:nvPr/>
        </p:nvSpPr>
        <p:spPr>
          <a:xfrm>
            <a:off x="899020" y="298703"/>
            <a:ext cx="11292980" cy="6383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Αν δω πόρτα κλειστή, που σημαίνει υπάρχει κάποιος άλλος στο χώρο των τουαλέτων, 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   περιμένω έξω μέχρι να φύγει. </a:t>
            </a:r>
          </a:p>
          <a:p>
            <a:pPr marL="342900" indent="-342900">
              <a:lnSpc>
                <a:spcPct val="3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Πλένω τα χέρια μου πριν να μπω στην τουαλέτα. </a:t>
            </a:r>
          </a:p>
          <a:p>
            <a:pPr marL="342900" indent="-342900">
              <a:lnSpc>
                <a:spcPct val="3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Κλείνω το καπάκι της τουαλέτας πριν τραβήξω το νερό. </a:t>
            </a:r>
          </a:p>
          <a:p>
            <a:pPr marL="342900" indent="-342900">
              <a:lnSpc>
                <a:spcPct val="3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Αφήνω την πόρτα της τουαλέτας ανοιχτή, για να ξέρει ο επόμενος ότι είναι ελεύθερη.</a:t>
            </a:r>
          </a:p>
          <a:p>
            <a:pPr marL="342900" indent="-342900">
              <a:lnSpc>
                <a:spcPct val="3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Πλένω τα χέρια μου όταν βγω από την τουαλέτα.</a:t>
            </a:r>
          </a:p>
          <a:p>
            <a:pPr marL="342900" indent="-342900">
              <a:lnSpc>
                <a:spcPct val="3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Παίρνω ένα κομμάτι χαρτί και κλείνω τη βρύση. Το πετώ. </a:t>
            </a:r>
          </a:p>
          <a:p>
            <a:pPr marL="342900" indent="-342900">
              <a:lnSpc>
                <a:spcPct val="3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Παίρνω ένα κομμάτι χαρτί και σκουπίζομαι.</a:t>
            </a:r>
          </a:p>
        </p:txBody>
      </p:sp>
      <p:pic>
        <p:nvPicPr>
          <p:cNvPr id="9" name="Picture 2" descr="Κορονοϊός 2019-nCoV: Πρόληψη, συμπτώματα, μετάδοση - Onmed.gr">
            <a:extLst>
              <a:ext uri="{FF2B5EF4-FFF2-40B4-BE49-F238E27FC236}">
                <a16:creationId xmlns:a16="http://schemas.microsoft.com/office/drawing/2014/main" id="{989659E2-F675-42E9-A0B8-870955AB2A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2" t="57672" r="50000" b="13714"/>
          <a:stretch/>
        </p:blipFill>
        <p:spPr bwMode="auto">
          <a:xfrm>
            <a:off x="7006908" y="1381160"/>
            <a:ext cx="899020" cy="81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Κορονοϊός 2019-nCoV: Πρόληψη, συμπτώματα, μετάδοση - Onmed.gr">
            <a:extLst>
              <a:ext uri="{FF2B5EF4-FFF2-40B4-BE49-F238E27FC236}">
                <a16:creationId xmlns:a16="http://schemas.microsoft.com/office/drawing/2014/main" id="{D3826887-D334-49BC-AFA2-33D3FA4090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2" t="57672" r="50000" b="13714"/>
          <a:stretch/>
        </p:blipFill>
        <p:spPr bwMode="auto">
          <a:xfrm>
            <a:off x="7006908" y="4236833"/>
            <a:ext cx="899020" cy="81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Προσοχή: Αυτό το κάνουμε όλοι στην τουαλέτα κι είναι άκρως ...">
            <a:extLst>
              <a:ext uri="{FF2B5EF4-FFF2-40B4-BE49-F238E27FC236}">
                <a16:creationId xmlns:a16="http://schemas.microsoft.com/office/drawing/2014/main" id="{19A83051-7358-4213-812D-AB7DFB35E5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r="9661"/>
          <a:stretch/>
        </p:blipFill>
        <p:spPr bwMode="auto">
          <a:xfrm>
            <a:off x="7691053" y="2424144"/>
            <a:ext cx="1022738" cy="8152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10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2A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2A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2A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2A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2A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2A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2A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2A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2A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2A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2A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2A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2A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2A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2A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2A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ώς να …νίπτουν τας χείρας τους | Pediatric Care">
            <a:extLst>
              <a:ext uri="{FF2B5EF4-FFF2-40B4-BE49-F238E27FC236}">
                <a16:creationId xmlns:a16="http://schemas.microsoft.com/office/drawing/2014/main" id="{2BCFE702-9FB4-4DE4-92F0-35A8BC2D6F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8" b="14740"/>
          <a:stretch/>
        </p:blipFill>
        <p:spPr bwMode="auto">
          <a:xfrm>
            <a:off x="247911" y="1198040"/>
            <a:ext cx="5848089" cy="556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F036EE-5025-4A6A-9C4B-65A0705AC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474"/>
            <a:ext cx="10515600" cy="1061003"/>
          </a:xfrm>
        </p:spPr>
        <p:txBody>
          <a:bodyPr/>
          <a:lstStyle/>
          <a:p>
            <a:pPr algn="ctr"/>
            <a:r>
              <a:rPr lang="el-GR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Σωστός τρόπος πλυσήματος χεριών</a:t>
            </a:r>
            <a:endParaRPr lang="en-GB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B91D4F-105F-427D-BA6A-99A479365814}"/>
              </a:ext>
            </a:extLst>
          </p:cNvPr>
          <p:cNvSpPr txBox="1"/>
          <p:nvPr/>
        </p:nvSpPr>
        <p:spPr>
          <a:xfrm>
            <a:off x="6285142" y="1198040"/>
            <a:ext cx="5029552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Πλένω τα χέρια μου: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Μόλις βγω διάλειμμα, πριν να φάω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Μετά το διάλειμμα, πριν μπω στην τάξη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Πριν και μετά πάω τουαλέτα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Πώς να …νίπτουν τας χείρας τους | Pediatric Care">
            <a:extLst>
              <a:ext uri="{FF2B5EF4-FFF2-40B4-BE49-F238E27FC236}">
                <a16:creationId xmlns:a16="http://schemas.microsoft.com/office/drawing/2014/main" id="{A1B93B00-BBBE-4192-AC78-6015DBE86F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4" t="15333" r="16370" b="80889"/>
          <a:stretch/>
        </p:blipFill>
        <p:spPr bwMode="auto">
          <a:xfrm>
            <a:off x="6168707" y="3449281"/>
            <a:ext cx="5145987" cy="37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107003-C389-45F1-941D-2B048BEC3C45}"/>
              </a:ext>
            </a:extLst>
          </p:cNvPr>
          <p:cNvSpPr txBox="1"/>
          <p:nvPr/>
        </p:nvSpPr>
        <p:spPr>
          <a:xfrm>
            <a:off x="6285142" y="3826785"/>
            <a:ext cx="3599928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Βρέχω χέρια.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Βάζω σαπούνι. 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Μετρώ 3 δευτερόλεπτα 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    για κάθε στάδιο πλυσήματος. 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Ξεπλένω, σκουπίζω χέρια. 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Τελείωσα!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86B3C617-2F3F-4C25-8ACA-A40BFDE80868}"/>
              </a:ext>
            </a:extLst>
          </p:cNvPr>
          <p:cNvSpPr/>
          <p:nvPr/>
        </p:nvSpPr>
        <p:spPr>
          <a:xfrm>
            <a:off x="10839707" y="6488668"/>
            <a:ext cx="10958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/>
              <a:t>Παράδειγμα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7317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036EE-5025-4A6A-9C4B-65A0705AC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474"/>
            <a:ext cx="10515600" cy="1061003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Σωστός τρόπος εφαρμογής αντισηπτικού </a:t>
            </a:r>
            <a:endParaRPr lang="en-GB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B91D4F-105F-427D-BA6A-99A479365814}"/>
              </a:ext>
            </a:extLst>
          </p:cNvPr>
          <p:cNvSpPr txBox="1"/>
          <p:nvPr/>
        </p:nvSpPr>
        <p:spPr>
          <a:xfrm>
            <a:off x="6285142" y="1198040"/>
            <a:ext cx="50295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Βάζω αντισηπτικό στα χέρια μου: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Μόλις μπω στην τάξη, </a:t>
            </a:r>
          </a:p>
          <a:p>
            <a:pPr>
              <a:buClr>
                <a:schemeClr val="accent2"/>
              </a:buClr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   πριν να πάω στη θέση μου </a:t>
            </a: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Πριν να βγω από την τάξη </a:t>
            </a:r>
          </a:p>
          <a:p>
            <a:pPr>
              <a:buClr>
                <a:schemeClr val="accent2"/>
              </a:buClr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   για διάλειμμα ή τουαλέτα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107003-C389-45F1-941D-2B048BEC3C45}"/>
              </a:ext>
            </a:extLst>
          </p:cNvPr>
          <p:cNvSpPr txBox="1"/>
          <p:nvPr/>
        </p:nvSpPr>
        <p:spPr>
          <a:xfrm>
            <a:off x="6285142" y="3931782"/>
            <a:ext cx="3597089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Βάζω αντισηπτικό. 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Μετρώ 3 δευτερόλεπτα 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    για κάθε στάδιο εφαρμογής. 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Μετρώ 3 δευτερόλεπτα 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    να στεγνώσει. 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Τελείωσα!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ΑΚΟΛΟΥΘΟΥΜΕ ΠΙΣΤΑ ΤΙΣ ΟΔΗΓΙΕΣ ΑΤΟΜΙΚΗΣ ΥΓΙΕΙΝΗΣ ΟΔΗΓΙΕΣ ...">
            <a:extLst>
              <a:ext uri="{FF2B5EF4-FFF2-40B4-BE49-F238E27FC236}">
                <a16:creationId xmlns:a16="http://schemas.microsoft.com/office/drawing/2014/main" id="{C65EE095-F82A-413E-A9D3-EFD2C6BF9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5" b="14791"/>
          <a:stretch/>
        </p:blipFill>
        <p:spPr bwMode="auto">
          <a:xfrm>
            <a:off x="239914" y="1045042"/>
            <a:ext cx="5928793" cy="556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ΑΚΟΛΟΥΘΟΥΜΕ ΠΙΣΤΑ ΤΙΣ ΟΔΗΓΙΕΣ ΑΤΟΜΙΚΗΣ ΥΓΙΕΙΝΗΣ ΟΔΗΓΙΕΣ ...">
            <a:extLst>
              <a:ext uri="{FF2B5EF4-FFF2-40B4-BE49-F238E27FC236}">
                <a16:creationId xmlns:a16="http://schemas.microsoft.com/office/drawing/2014/main" id="{852D27AA-3053-46EA-B28B-CD10E7E00B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7" t="13922" r="13283" b="82540"/>
          <a:stretch/>
        </p:blipFill>
        <p:spPr bwMode="auto">
          <a:xfrm>
            <a:off x="6285142" y="3567080"/>
            <a:ext cx="5341999" cy="36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21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AEB9E3-2F18-47E8-B38E-9453CA12D1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50849" t="23241" r="40963" b="63181"/>
          <a:stretch/>
        </p:blipFill>
        <p:spPr>
          <a:xfrm>
            <a:off x="2514297" y="88084"/>
            <a:ext cx="7163405" cy="66818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F036EE-5025-4A6A-9C4B-65A0705AC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084"/>
            <a:ext cx="10515600" cy="6681831"/>
          </a:xfrm>
        </p:spPr>
        <p:txBody>
          <a:bodyPr>
            <a:noAutofit/>
          </a:bodyPr>
          <a:lstStyle/>
          <a:p>
            <a:pPr algn="ctr"/>
            <a:r>
              <a:rPr lang="el-GR" sz="11500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Π</a:t>
            </a:r>
            <a:r>
              <a:rPr lang="el-GR" sz="11500" b="1" dirty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ρ</a:t>
            </a:r>
            <a:r>
              <a:rPr lang="el-GR" sz="11500" b="1" dirty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ο</a:t>
            </a:r>
            <a:r>
              <a:rPr lang="el-GR" sz="115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σ</a:t>
            </a:r>
            <a:r>
              <a:rPr lang="el-GR" sz="115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έ</a:t>
            </a:r>
            <a:r>
              <a:rPr lang="el-GR" sz="11500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χ</a:t>
            </a:r>
            <a:r>
              <a:rPr lang="el-GR" sz="11500" b="1" dirty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ω</a:t>
            </a:r>
            <a:r>
              <a:rPr lang="el-GR" sz="11500" b="1" dirty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!</a:t>
            </a:r>
            <a:r>
              <a:rPr lang="el-GR" sz="115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br>
              <a:rPr lang="en-US" sz="11500" b="1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l-GR" sz="115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Μ</a:t>
            </a:r>
            <a:r>
              <a:rPr lang="el-GR" sz="115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έ</a:t>
            </a:r>
            <a:r>
              <a:rPr lang="el-GR" sz="11500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ν</a:t>
            </a:r>
            <a:r>
              <a:rPr lang="el-GR" sz="11500" b="1" dirty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ω</a:t>
            </a:r>
            <a:r>
              <a:rPr lang="el-GR" sz="115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l-GR" sz="11500" b="1" dirty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υ</a:t>
            </a:r>
            <a:r>
              <a:rPr lang="el-GR" sz="115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γ</a:t>
            </a:r>
            <a:r>
              <a:rPr lang="el-GR" sz="115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ι</a:t>
            </a:r>
            <a:r>
              <a:rPr lang="el-GR" sz="11500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ή</a:t>
            </a:r>
            <a:r>
              <a:rPr lang="el-GR" sz="11500" b="1" dirty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ς</a:t>
            </a:r>
            <a:r>
              <a:rPr lang="el-GR" sz="11500" b="1" dirty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!</a:t>
            </a:r>
            <a:endParaRPr lang="en-GB" sz="11500" b="1" dirty="0">
              <a:solidFill>
                <a:schemeClr val="accent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08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605</Words>
  <Application>Microsoft Office PowerPoint</Application>
  <PresentationFormat>Widescreen</PresentationFormat>
  <Paragraphs>65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Monotype Corsiva</vt:lpstr>
      <vt:lpstr>Office Theme</vt:lpstr>
      <vt:lpstr>Καλωσήλθατε πίσω στο σχολείο μας!</vt:lpstr>
      <vt:lpstr>Κανόνες προστασίας  του εαυτού μας  και των γύρω μας</vt:lpstr>
      <vt:lpstr>Στην τάξη: </vt:lpstr>
      <vt:lpstr>Στο διάλειμμα: </vt:lpstr>
      <vt:lpstr>Στην τουαλέτα: </vt:lpstr>
      <vt:lpstr>Σωστός τρόπος πλυσήματος χεριών</vt:lpstr>
      <vt:lpstr>Σωστός τρόπος εφαρμογής αντισηπτικού </vt:lpstr>
      <vt:lpstr>Προσέχω!  Μένω υγιής!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Aggelos</dc:creator>
  <cp:lastModifiedBy> </cp:lastModifiedBy>
  <cp:revision>36</cp:revision>
  <dcterms:created xsi:type="dcterms:W3CDTF">2020-05-08T09:41:13Z</dcterms:created>
  <dcterms:modified xsi:type="dcterms:W3CDTF">2020-05-20T12:56:32Z</dcterms:modified>
</cp:coreProperties>
</file>