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1" r:id="rId1"/>
  </p:sldMasterIdLst>
  <p:sldIdLst>
    <p:sldId id="256" r:id="rId2"/>
    <p:sldId id="288" r:id="rId3"/>
    <p:sldId id="289" r:id="rId4"/>
    <p:sldId id="290" r:id="rId5"/>
    <p:sldId id="286" r:id="rId6"/>
    <p:sldId id="291" r:id="rId7"/>
    <p:sldId id="259" r:id="rId8"/>
    <p:sldId id="292" r:id="rId9"/>
    <p:sldId id="285" r:id="rId10"/>
    <p:sldId id="287" r:id="rId11"/>
    <p:sldId id="282" r:id="rId12"/>
    <p:sldId id="293" r:id="rId13"/>
    <p:sldId id="294" r:id="rId14"/>
    <p:sldId id="295" r:id="rId15"/>
    <p:sldId id="296" r:id="rId16"/>
    <p:sldId id="297" r:id="rId17"/>
    <p:sldId id="298" r:id="rId18"/>
    <p:sldId id="281" r:id="rId19"/>
    <p:sldId id="299" r:id="rId20"/>
    <p:sldId id="30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033E-982E-4EC1-BECC-19B6E52DE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AF050-7D53-4262-8C8B-48266FEAC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3C37-1C2D-4064-8B6F-F48467FD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C13F-EC3E-4AC0-8C49-791B4BC8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366A-3CEB-4CF2-90C4-D78F0FC5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5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552D-EE43-43C0-B822-589749F3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87807-2E5F-49A3-A696-F4E291F03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4BF3-4259-4224-9F40-02F114DF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F70-2DC4-4708-8C5B-BE069765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089FA-E045-4239-9F1A-BFA028EF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A84CD-359E-4EE3-AEC9-5630929D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BA206-784C-4D22-BFF8-90DE65F4F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DA93-05AF-4BDF-B7B0-4BC93240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9E0AA-D142-421D-8BF2-8E780EE0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14D8-B2D5-43C1-A874-35178B18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CA1C-6222-4B1B-B7BB-F79E0700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0821-6513-4513-AB0C-DFDE4528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75CC-11B4-43B0-A3F4-B5860F27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F0468-26FF-4A2E-8278-94B2492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C7569-4169-417D-8C52-C8B51B99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8D15-75DC-4821-8F71-5013CF5A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B6BE-B8D6-42D8-B21C-CC2EF0EB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F1D2A-60FB-4040-AA5E-C8E81F41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A811-C080-4CBB-AF83-CD3B82E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00DB-4016-409E-9F02-1E8CC433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8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27D-FA3B-4C35-878A-70FCE5D0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9154-FC73-42D3-A8C0-4CC94A701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A4F0F-CEE5-425E-A364-28530E89F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BB05-A740-4C8D-9B08-317263D3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A470C-2EB3-4059-B843-7B800484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0BB8E-CDB9-4306-ACE5-8B43E84D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6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9BBF-4185-4E20-A0BE-5D5AD2FC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551FE-2ACD-4CD2-B4DD-E88A936E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4455E-421F-4A63-9C23-38530549D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398BC-CD76-4110-87D0-2FF964A99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2794A-5818-455E-A042-C3EFB6774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410CE-85CD-487B-8C44-247F13B2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18FB3-8309-4B11-9895-BF99B01E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B9357-66D7-4A8B-926F-D9193199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5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3A70-2910-495D-B6C5-BF288B1A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FA90F-57C9-4623-A669-C250A395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94828-B678-4E8C-B84F-D8541CFE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DB6E1-FF38-47FE-8B45-69341619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6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6DB1E-A898-40E0-822C-64A5A290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8E867-2548-4A25-8D91-67ABBA01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C695A-9B7D-4AEF-85BF-99BD4F3E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1E0A-92A8-411A-B648-9EE5795D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73F4-1013-4AC1-976A-75B2961C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D158-2207-4B74-B352-4D55A31E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6FE9C-8317-4E1B-BA3A-A21BA78F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82582-A39D-4B1D-B4DC-D038141A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860DB-FCE7-49D8-AC7E-B9E3E027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3D46-53C1-47FA-B854-7B0EBF91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3999-2727-4819-9462-507C2C321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A1C21-678B-4458-ACC5-377E7321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D52F8-A639-4D1A-91AF-AC39664E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98FAB-50D5-4908-BC82-01D8CC80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271E-1AA8-46B0-8A55-66ADAC9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3C78C-D8C2-41A5-9CE6-EAF777BD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B372B-0E65-4D55-BEAF-10C11721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0871E-D864-4E5E-BF63-2F2F21725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AAEC-7D8D-4ACE-A775-D209A99B0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5898-7F9D-44ED-ACC8-47C074A6C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slgamesplus.com/colors-vocabulary-crocodile-board-game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IbGioTNs4M?feature=oembed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bt2jhCQ3lA?feature=oembed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learningchocolate.com/content/colors-0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colours-colors" TargetMode="External"/><Relationship Id="rId7" Type="http://schemas.openxmlformats.org/officeDocument/2006/relationships/hyperlink" Target="https://literacycenter.net/play_learn/words_en/color_type_en.php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elescorner.org/vocab/colours/colours.html" TargetMode="External"/><Relationship Id="rId5" Type="http://schemas.openxmlformats.org/officeDocument/2006/relationships/hyperlink" Target="https://agendaweb.org/exercises/vocabulary/colours/colours-match" TargetMode="External"/><Relationship Id="rId4" Type="http://schemas.openxmlformats.org/officeDocument/2006/relationships/hyperlink" Target="https://www.myenglishpages.com/site_php_files/vocabulary-exercise-colors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YAWf8Y91hA?feature=oembed" TargetMode="Externa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N2pkWvBHI?feature=oembed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RNy2i75tCc?feature=oembed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starkids.com.au/counting-caterpillar-wall-sticker.html" TargetMode="External"/><Relationship Id="rId2" Type="http://schemas.openxmlformats.org/officeDocument/2006/relationships/hyperlink" Target="http://clipart-librar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hOTU8_1Af4?feature=oembe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057-dsnxl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t.oup.com/student/happyhouse/level2/games_02/games_02_02/games_unit02_02?cc=tr&amp;selLanguage=en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daweb.org/exercises/vocabulary/audio/numbers-1" TargetMode="External"/><Relationship Id="rId7" Type="http://schemas.openxmlformats.org/officeDocument/2006/relationships/hyperlink" Target="http://eslgamesworld.com/members/games/vocabulary/memoryaudio/colours/index.html" TargetMode="External"/><Relationship Id="rId2" Type="http://schemas.openxmlformats.org/officeDocument/2006/relationships/hyperlink" Target="http://enjoyenglish.free.fr/english/primaire/colours/pageshtm/colour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joyenglish.free.fr/english/primaire/colours/pageshtm/colour4.htm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s://agendaweb.org/exercises/vocabulary/audio/colours/colours-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eslgamesplus.com/colors-vocabulary-game-for-esl-learners-catapult-game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ur pencils clipart 2">
            <a:extLst>
              <a:ext uri="{FF2B5EF4-FFF2-40B4-BE49-F238E27FC236}">
                <a16:creationId xmlns:a16="http://schemas.microsoft.com/office/drawing/2014/main" id="{FF39BD81-B631-4C58-A345-5FF84A67E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r="-2" b="-2"/>
          <a:stretch/>
        </p:blipFill>
        <p:spPr bwMode="auto">
          <a:xfrm>
            <a:off x="4654984" y="640080"/>
            <a:ext cx="6896936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0AD767-11DD-4AAA-AF9A-E45CA0A6E0E4}"/>
              </a:ext>
            </a:extLst>
          </p:cNvPr>
          <p:cNvSpPr/>
          <p:nvPr/>
        </p:nvSpPr>
        <p:spPr>
          <a:xfrm>
            <a:off x="640080" y="3357562"/>
            <a:ext cx="5636603" cy="16312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3">
                        <a:lumMod val="67000"/>
                      </a:schemeClr>
                    </a:gs>
                    <a:gs pos="86740">
                      <a:srgbClr val="0070C0"/>
                    </a:gs>
                    <a:gs pos="48000">
                      <a:srgbClr val="FF0000"/>
                    </a:gs>
                    <a:gs pos="34514">
                      <a:srgbClr val="FFFF00"/>
                    </a:gs>
                    <a:gs pos="69927">
                      <a:srgbClr val="00B050"/>
                    </a:gs>
                    <a:gs pos="19488">
                      <a:srgbClr val="7030A0"/>
                    </a:gs>
                    <a:gs pos="100000">
                      <a:srgbClr val="00B050"/>
                    </a:gs>
                  </a:gsLst>
                  <a:lin ang="162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Colours</a:t>
            </a:r>
            <a:endParaRPr lang="en-US" sz="1000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3">
                      <a:lumMod val="67000"/>
                    </a:schemeClr>
                  </a:gs>
                  <a:gs pos="86740">
                    <a:srgbClr val="0070C0"/>
                  </a:gs>
                  <a:gs pos="48000">
                    <a:srgbClr val="FF0000"/>
                  </a:gs>
                  <a:gs pos="34514">
                    <a:srgbClr val="FFFF00"/>
                  </a:gs>
                  <a:gs pos="69927">
                    <a:srgbClr val="00B050"/>
                  </a:gs>
                  <a:gs pos="19488">
                    <a:srgbClr val="7030A0"/>
                  </a:gs>
                  <a:gs pos="100000">
                    <a:srgbClr val="00B050"/>
                  </a:gs>
                </a:gsLst>
                <a:lin ang="16200000" scaled="1"/>
              </a:gra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760F09-A940-4FB6-A083-FB94C6B33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ll-button-sea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0532"/>
            <a:ext cx="5378896" cy="20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0860" y="521530"/>
            <a:ext cx="480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Let’s play ‘’Simon says…’’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Grandmother Face Clipart">
            <a:extLst>
              <a:ext uri="{FF2B5EF4-FFF2-40B4-BE49-F238E27FC236}">
                <a16:creationId xmlns:a16="http://schemas.microsoft.com/office/drawing/2014/main" id="{7E790320-9082-4FA6-8D8F-4973E2F2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605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8413F81-87D0-47BD-B88A-64616390F995}"/>
              </a:ext>
            </a:extLst>
          </p:cNvPr>
          <p:cNvSpPr/>
          <p:nvPr/>
        </p:nvSpPr>
        <p:spPr>
          <a:xfrm>
            <a:off x="4661397" y="2543855"/>
            <a:ext cx="4533403" cy="1202646"/>
          </a:xfrm>
          <a:prstGeom prst="wedgeRoundRectCallout">
            <a:avLst>
              <a:gd name="adj1" fmla="val -83331"/>
              <a:gd name="adj2" fmla="val 10184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Simon says…</a:t>
            </a:r>
            <a:endParaRPr lang="el-G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imon says colours">
            <a:hlinkClick r:id="" action="ppaction://media"/>
            <a:extLst>
              <a:ext uri="{FF2B5EF4-FFF2-40B4-BE49-F238E27FC236}">
                <a16:creationId xmlns:a16="http://schemas.microsoft.com/office/drawing/2014/main" id="{DA7DE26F-1C20-42B3-9EC2-68CA0B15C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1397" y="2840378"/>
            <a:ext cx="609600" cy="609600"/>
          </a:xfrm>
          <a:prstGeom prst="rect">
            <a:avLst/>
          </a:prstGeom>
        </p:spPr>
      </p:pic>
      <p:pic>
        <p:nvPicPr>
          <p:cNvPr id="9" name="Picture 2" descr="Girl Holding a Giant Paint Brush Clip Art - Girl Holding a Giant ">
            <a:extLst>
              <a:ext uri="{FF2B5EF4-FFF2-40B4-BE49-F238E27FC236}">
                <a16:creationId xmlns:a16="http://schemas.microsoft.com/office/drawing/2014/main" id="{6280BF4C-F65C-4968-B49A-C48DFA58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33000" y="1004459"/>
            <a:ext cx="2102662" cy="37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7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7D779-5C26-47F1-AB77-D23F32FB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" y="176523"/>
            <a:ext cx="3455516" cy="2570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78B44-221B-4174-BAC8-C798B5E4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24" y="757736"/>
            <a:ext cx="3556730" cy="2570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44568-181D-47BE-936C-8605EFE07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04" y="258346"/>
            <a:ext cx="4141091" cy="2558723"/>
          </a:xfrm>
          <a:prstGeom prst="rect">
            <a:avLst/>
          </a:prstGeom>
        </p:spPr>
      </p:pic>
      <p:pic>
        <p:nvPicPr>
          <p:cNvPr id="6146" name="Picture 2" descr="Crocodile clip art clipart photo">
            <a:extLst>
              <a:ext uri="{FF2B5EF4-FFF2-40B4-BE49-F238E27FC236}">
                <a16:creationId xmlns:a16="http://schemas.microsoft.com/office/drawing/2014/main" id="{7FCF285B-0B9D-411A-A8A8-DAB5D75C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71" y="2978490"/>
            <a:ext cx="1622774" cy="22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3">
            <a:extLst>
              <a:ext uri="{FF2B5EF4-FFF2-40B4-BE49-F238E27FC236}">
                <a16:creationId xmlns:a16="http://schemas.microsoft.com/office/drawing/2014/main" id="{9BB92E6D-66EA-4E2B-9455-6971A7A8B85C}"/>
              </a:ext>
            </a:extLst>
          </p:cNvPr>
          <p:cNvSpPr/>
          <p:nvPr/>
        </p:nvSpPr>
        <p:spPr>
          <a:xfrm>
            <a:off x="2061495" y="3582859"/>
            <a:ext cx="9600418" cy="2329920"/>
          </a:xfrm>
          <a:prstGeom prst="wedgeRoundRectCallout">
            <a:avLst>
              <a:gd name="adj1" fmla="val -55380"/>
              <a:gd name="adj2" fmla="val -30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The crocodile board game! </a:t>
            </a:r>
          </a:p>
          <a:p>
            <a:pPr algn="ctr"/>
            <a:r>
              <a:rPr lang="en-US" sz="3600" dirty="0">
                <a:latin typeface="Comic Sans MS" panose="030F0702030302020204" pitchFamily="66" charset="0"/>
              </a:rPr>
              <a:t>Click on the link and then click on the dice to play!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533AA-5F69-47BD-9DE3-33B7D75DFDE1}"/>
              </a:ext>
            </a:extLst>
          </p:cNvPr>
          <p:cNvSpPr txBox="1"/>
          <p:nvPr/>
        </p:nvSpPr>
        <p:spPr>
          <a:xfrm>
            <a:off x="917058" y="5903893"/>
            <a:ext cx="10113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6"/>
              </a:rPr>
              <a:t>https://www.eslgamesplus.com/colors-vocabulary-crocodile-board-game/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79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ipart boy top">
            <a:extLst>
              <a:ext uri="{FF2B5EF4-FFF2-40B4-BE49-F238E27FC236}">
                <a16:creationId xmlns:a16="http://schemas.microsoft.com/office/drawing/2014/main" id="{9A0B9BF3-1FD3-4A89-9F07-E7B9DD93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15358" y="190500"/>
            <a:ext cx="253533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1F7B984F-2826-4306-B3BF-86C0091D315A}"/>
              </a:ext>
            </a:extLst>
          </p:cNvPr>
          <p:cNvSpPr/>
          <p:nvPr/>
        </p:nvSpPr>
        <p:spPr>
          <a:xfrm>
            <a:off x="1346200" y="203200"/>
            <a:ext cx="7010400" cy="965199"/>
          </a:xfrm>
          <a:prstGeom prst="wedgeRoundRectCallout">
            <a:avLst>
              <a:gd name="adj1" fmla="val 70337"/>
              <a:gd name="adj2" fmla="val 51341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Yay!! Story time!! My favourite!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nline Media 1" title="Mixed A Colorful Story">
            <a:hlinkClick r:id="" action="ppaction://media"/>
            <a:extLst>
              <a:ext uri="{FF2B5EF4-FFF2-40B4-BE49-F238E27FC236}">
                <a16:creationId xmlns:a16="http://schemas.microsoft.com/office/drawing/2014/main" id="{8082A6CB-69D2-42D5-9F76-70310636BB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303" y="1320800"/>
            <a:ext cx="92739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ipart boy top">
            <a:extLst>
              <a:ext uri="{FF2B5EF4-FFF2-40B4-BE49-F238E27FC236}">
                <a16:creationId xmlns:a16="http://schemas.microsoft.com/office/drawing/2014/main" id="{9A0B9BF3-1FD3-4A89-9F07-E7B9DD93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00311"/>
            <a:ext cx="165598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1F7B984F-2826-4306-B3BF-86C0091D315A}"/>
              </a:ext>
            </a:extLst>
          </p:cNvPr>
          <p:cNvSpPr/>
          <p:nvPr/>
        </p:nvSpPr>
        <p:spPr>
          <a:xfrm>
            <a:off x="3187699" y="317501"/>
            <a:ext cx="8699503" cy="1803399"/>
          </a:xfrm>
          <a:prstGeom prst="wedgeRoundRectCallout">
            <a:avLst>
              <a:gd name="adj1" fmla="val -67778"/>
              <a:gd name="adj2" fmla="val -10465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Do you want to learn more about mixing colours? Take a piece of paper, watch the video and let’s colour together!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nline Media 3" title="Kids vocabulary - Color - color mixing - rainbow colors - English educational video">
            <a:hlinkClick r:id="" action="ppaction://media"/>
            <a:extLst>
              <a:ext uri="{FF2B5EF4-FFF2-40B4-BE49-F238E27FC236}">
                <a16:creationId xmlns:a16="http://schemas.microsoft.com/office/drawing/2014/main" id="{9A014E48-51AD-46B9-9C54-C8843AA36D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8770" y="2311399"/>
            <a:ext cx="7917326" cy="4229100"/>
          </a:xfrm>
          <a:prstGeom prst="rect">
            <a:avLst/>
          </a:prstGeom>
        </p:spPr>
      </p:pic>
      <p:pic>
        <p:nvPicPr>
          <p:cNvPr id="9218" name="Picture 2" descr="simple six colour colour wheel | Color wheel worksheet, Color ...">
            <a:extLst>
              <a:ext uri="{FF2B5EF4-FFF2-40B4-BE49-F238E27FC236}">
                <a16:creationId xmlns:a16="http://schemas.microsoft.com/office/drawing/2014/main" id="{18268F90-28BD-4102-B3E0-06CF932A5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5881" r="2412" b="20843"/>
          <a:stretch/>
        </p:blipFill>
        <p:spPr bwMode="auto">
          <a:xfrm>
            <a:off x="351097" y="2590490"/>
            <a:ext cx="1655982" cy="15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9C2F9-649B-4ADF-AF4B-9242C6B29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97" y="5115546"/>
            <a:ext cx="1609683" cy="15421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667E30-1679-4807-9920-5C4A2CAA4B36}"/>
              </a:ext>
            </a:extLst>
          </p:cNvPr>
          <p:cNvCxnSpPr>
            <a:cxnSpLocks/>
          </p:cNvCxnSpPr>
          <p:nvPr/>
        </p:nvCxnSpPr>
        <p:spPr>
          <a:xfrm flipH="1">
            <a:off x="1132788" y="4154471"/>
            <a:ext cx="1" cy="982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6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painting clipart">
            <a:extLst>
              <a:ext uri="{FF2B5EF4-FFF2-40B4-BE49-F238E27FC236}">
                <a16:creationId xmlns:a16="http://schemas.microsoft.com/office/drawing/2014/main" id="{EB6660E4-CE77-49A5-AE27-BBE59090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036" y="2264909"/>
            <a:ext cx="3914864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943E4AA0-175D-401F-BD85-791E89FB8D3F}"/>
              </a:ext>
            </a:extLst>
          </p:cNvPr>
          <p:cNvSpPr/>
          <p:nvPr/>
        </p:nvSpPr>
        <p:spPr>
          <a:xfrm>
            <a:off x="5408308" y="228147"/>
            <a:ext cx="5551791" cy="4276724"/>
          </a:xfrm>
          <a:prstGeom prst="wedgeRoundRectCallout">
            <a:avLst>
              <a:gd name="adj1" fmla="val -76919"/>
              <a:gd name="adj2" fmla="val 28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 following games will help us read and write colours! Are you ready my friends?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painting clipart">
            <a:extLst>
              <a:ext uri="{FF2B5EF4-FFF2-40B4-BE49-F238E27FC236}">
                <a16:creationId xmlns:a16="http://schemas.microsoft.com/office/drawing/2014/main" id="{EB6660E4-CE77-49A5-AE27-BBE59090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246115"/>
            <a:ext cx="2197100" cy="25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943E4AA0-175D-401F-BD85-791E89FB8D3F}"/>
              </a:ext>
            </a:extLst>
          </p:cNvPr>
          <p:cNvSpPr/>
          <p:nvPr/>
        </p:nvSpPr>
        <p:spPr>
          <a:xfrm>
            <a:off x="290208" y="419099"/>
            <a:ext cx="8371192" cy="1574801"/>
          </a:xfrm>
          <a:prstGeom prst="wedgeRoundRectCallout">
            <a:avLst>
              <a:gd name="adj1" fmla="val 59474"/>
              <a:gd name="adj2" fmla="val 102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Click on the link and you will find six different activities!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2EE49-0442-4FB4-ADC6-3E6EB2E66DE6}"/>
              </a:ext>
            </a:extLst>
          </p:cNvPr>
          <p:cNvSpPr txBox="1"/>
          <p:nvPr/>
        </p:nvSpPr>
        <p:spPr>
          <a:xfrm>
            <a:off x="588658" y="2283321"/>
            <a:ext cx="837119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https://www.learningchocolate.com/content/colors-0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6FAF8-F52F-4CD2-825B-40CEC2AD4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08" y="2816224"/>
            <a:ext cx="2975707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6AFD5-25DA-4B1D-9C9C-D753D59F7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543" y="4646615"/>
            <a:ext cx="2726263" cy="1804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3EC25-EE9F-4ED0-BBA6-D10CF2A1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868" y="3602581"/>
            <a:ext cx="2975707" cy="1978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F69C5-FD5C-48E1-A99F-BE45BCA4A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120" y="4475210"/>
            <a:ext cx="2945323" cy="1978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03079-ADC5-4AA4-88A2-7DF024594D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6551" y="2924129"/>
            <a:ext cx="2885241" cy="1797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2CFD69-EB6D-4186-8DB2-FCA585E4EB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9132" y="4330460"/>
            <a:ext cx="2945323" cy="18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int Clipart For Kids">
            <a:extLst>
              <a:ext uri="{FF2B5EF4-FFF2-40B4-BE49-F238E27FC236}">
                <a16:creationId xmlns:a16="http://schemas.microsoft.com/office/drawing/2014/main" id="{DD50E070-715E-4725-9139-E592A0E38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35" y="355287"/>
            <a:ext cx="1484488" cy="24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7923" y="355287"/>
            <a:ext cx="9720073" cy="1143313"/>
          </a:xfrm>
          <a:prstGeom prst="wedgeRoundRectCallout">
            <a:avLst>
              <a:gd name="adj1" fmla="val 57460"/>
              <a:gd name="adj2" fmla="val 25335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More games to practice reading and writing </a:t>
            </a:r>
            <a:r>
              <a:rPr lang="en-US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colours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! 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0FC94-6C7D-454E-BBF7-03D860D5B672}"/>
              </a:ext>
            </a:extLst>
          </p:cNvPr>
          <p:cNvSpPr txBox="1"/>
          <p:nvPr/>
        </p:nvSpPr>
        <p:spPr>
          <a:xfrm>
            <a:off x="558801" y="1588166"/>
            <a:ext cx="9876534" cy="1733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https://agendaweb.org/exercises/vocabulary/colours-colors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https://www.myenglishpages.com/site_php_files/vocabulary-exercise-colors.php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3EE0F-F254-4A3B-AC62-C284845D037B}"/>
              </a:ext>
            </a:extLst>
          </p:cNvPr>
          <p:cNvSpPr txBox="1"/>
          <p:nvPr/>
        </p:nvSpPr>
        <p:spPr>
          <a:xfrm>
            <a:off x="504209" y="3479717"/>
            <a:ext cx="9409195" cy="190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https://agendaweb.org/exercises/vocabulary/colours/colours-match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http://www.adelescorner.org/vocab/colours/colours.html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5CD33-6DFB-4186-BA57-8ACF0CB67B96}"/>
              </a:ext>
            </a:extLst>
          </p:cNvPr>
          <p:cNvSpPr txBox="1"/>
          <p:nvPr/>
        </p:nvSpPr>
        <p:spPr>
          <a:xfrm>
            <a:off x="504209" y="5621426"/>
            <a:ext cx="9207500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https://literacycenter.net/play_learn/words_en/color_type_en.php</a:t>
            </a:r>
            <a:endParaRPr lang="en-US" sz="28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6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804">
              <a:srgbClr val="F2F5FB"/>
            </a:gs>
            <a:gs pos="0">
              <a:schemeClr val="accent1">
                <a:lumMod val="20000"/>
                <a:lumOff val="80000"/>
              </a:schemeClr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olour pencils clipart 2">
            <a:extLst>
              <a:ext uri="{FF2B5EF4-FFF2-40B4-BE49-F238E27FC236}">
                <a16:creationId xmlns:a16="http://schemas.microsoft.com/office/drawing/2014/main" id="{B50429DB-CF8E-4B6C-931F-DA5D51A6B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r="-2" b="-2"/>
          <a:stretch/>
        </p:blipFill>
        <p:spPr bwMode="auto">
          <a:xfrm>
            <a:off x="0" y="3606799"/>
            <a:ext cx="12192000" cy="3498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arch Results">
            <a:extLst>
              <a:ext uri="{FF2B5EF4-FFF2-40B4-BE49-F238E27FC236}">
                <a16:creationId xmlns:a16="http://schemas.microsoft.com/office/drawing/2014/main" id="{6D845ECD-A201-475E-A395-71EA09A5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370427" y="1812864"/>
            <a:ext cx="24759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2">
            <a:extLst>
              <a:ext uri="{FF2B5EF4-FFF2-40B4-BE49-F238E27FC236}">
                <a16:creationId xmlns:a16="http://schemas.microsoft.com/office/drawing/2014/main" id="{BDCC20CC-502A-4EA1-A077-CFDF2DF23377}"/>
              </a:ext>
            </a:extLst>
          </p:cNvPr>
          <p:cNvSpPr/>
          <p:nvPr/>
        </p:nvSpPr>
        <p:spPr>
          <a:xfrm>
            <a:off x="345660" y="771988"/>
            <a:ext cx="8137940" cy="2339075"/>
          </a:xfrm>
          <a:prstGeom prst="wedgeRoundRectCallout">
            <a:avLst>
              <a:gd name="adj1" fmla="val 69793"/>
              <a:gd name="adj2" fmla="val 36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My friends let’s finish this </a:t>
            </a:r>
            <a:r>
              <a:rPr lang="en-US" sz="4000" dirty="0" err="1">
                <a:latin typeface="Comic Sans MS" panose="030F0702030302020204" pitchFamily="66" charset="0"/>
              </a:rPr>
              <a:t>colourful</a:t>
            </a:r>
            <a:r>
              <a:rPr lang="en-US" sz="4000" dirty="0">
                <a:latin typeface="Comic Sans MS" panose="030F0702030302020204" pitchFamily="66" charset="0"/>
              </a:rPr>
              <a:t> lesson with two fun songs!</a:t>
            </a:r>
          </a:p>
        </p:txBody>
      </p:sp>
    </p:spTree>
    <p:extLst>
      <p:ext uri="{BB962C8B-B14F-4D97-AF65-F5344CB8AC3E}">
        <p14:creationId xmlns:p14="http://schemas.microsoft.com/office/powerpoint/2010/main" val="124756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arch Results">
            <a:extLst>
              <a:ext uri="{FF2B5EF4-FFF2-40B4-BE49-F238E27FC236}">
                <a16:creationId xmlns:a16="http://schemas.microsoft.com/office/drawing/2014/main" id="{6D845ECD-A201-475E-A395-71EA09A5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9368" y="21228"/>
            <a:ext cx="2288272" cy="28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4360" y="21228"/>
            <a:ext cx="9280940" cy="1631142"/>
          </a:xfrm>
          <a:prstGeom prst="wedgeRoundRectCallout">
            <a:avLst>
              <a:gd name="adj1" fmla="val 61291"/>
              <a:gd name="adj2" fmla="val 29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Comic Sans MS" panose="030F0702030302020204" pitchFamily="66" charset="0"/>
              </a:rPr>
              <a:t>Listen to the song. They play a game!</a:t>
            </a:r>
          </a:p>
          <a:p>
            <a:pPr algn="ctr"/>
            <a:r>
              <a:rPr lang="en-US" sz="3800" dirty="0">
                <a:latin typeface="Comic Sans MS" panose="030F0702030302020204" pitchFamily="66" charset="0"/>
              </a:rPr>
              <a:t>If you like it then you can practice it at home!</a:t>
            </a:r>
            <a:endParaRPr lang="el-GR" sz="3800" dirty="0">
              <a:latin typeface="Comic Sans MS" panose="030F0702030302020204" pitchFamily="66" charset="0"/>
            </a:endParaRPr>
          </a:p>
        </p:txBody>
      </p:sp>
      <p:pic>
        <p:nvPicPr>
          <p:cNvPr id="6" name="Online Media 5" title="I See Something Blue | Colors Song for Children">
            <a:hlinkClick r:id="" action="ppaction://media"/>
            <a:extLst>
              <a:ext uri="{FF2B5EF4-FFF2-40B4-BE49-F238E27FC236}">
                <a16:creationId xmlns:a16="http://schemas.microsoft.com/office/drawing/2014/main" id="{C0F23D65-2FC3-4EBC-A813-56F175D2C0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2360" y="1866900"/>
            <a:ext cx="8874540" cy="4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ide girl clipart">
            <a:extLst>
              <a:ext uri="{FF2B5EF4-FFF2-40B4-BE49-F238E27FC236}">
                <a16:creationId xmlns:a16="http://schemas.microsoft.com/office/drawing/2014/main" id="{283E31AF-40EF-40EF-9EE4-193B111E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0"/>
            <a:ext cx="2463800" cy="314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1F7B984F-2826-4306-B3BF-86C0091D315A}"/>
              </a:ext>
            </a:extLst>
          </p:cNvPr>
          <p:cNvSpPr/>
          <p:nvPr/>
        </p:nvSpPr>
        <p:spPr>
          <a:xfrm>
            <a:off x="2819400" y="165057"/>
            <a:ext cx="9042400" cy="1701843"/>
          </a:xfrm>
          <a:prstGeom prst="wedgeRoundRectCallout">
            <a:avLst>
              <a:gd name="adj1" fmla="val -60192"/>
              <a:gd name="adj2" fmla="val -14761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The best way to say goodbye! My favourite colour song! Can you do the moves with me?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nline Media 1" title="Rhyme if you are wearing red ...">
            <a:hlinkClick r:id="" action="ppaction://media"/>
            <a:extLst>
              <a:ext uri="{FF2B5EF4-FFF2-40B4-BE49-F238E27FC236}">
                <a16:creationId xmlns:a16="http://schemas.microsoft.com/office/drawing/2014/main" id="{30214D98-CD2B-47DD-9662-8ABF4379C6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86100" y="2260600"/>
            <a:ext cx="7340600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Rainbow Colors Song">
            <a:hlinkClick r:id="" action="ppaction://media"/>
            <a:extLst>
              <a:ext uri="{FF2B5EF4-FFF2-40B4-BE49-F238E27FC236}">
                <a16:creationId xmlns:a16="http://schemas.microsoft.com/office/drawing/2014/main" id="{0D662FB5-04CC-4C13-914A-1EDBCC3506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992" y="284243"/>
            <a:ext cx="9466503" cy="5524142"/>
          </a:xfrm>
          <a:prstGeom prst="rect">
            <a:avLst/>
          </a:prstGeom>
        </p:spPr>
      </p:pic>
      <p:pic>
        <p:nvPicPr>
          <p:cNvPr id="2050" name="Picture 2" descr="Girl Holding a Giant Paint Brush Clip Art - Girl Holding a Giant ">
            <a:extLst>
              <a:ext uri="{FF2B5EF4-FFF2-40B4-BE49-F238E27FC236}">
                <a16:creationId xmlns:a16="http://schemas.microsoft.com/office/drawing/2014/main" id="{6C3A40AD-2995-4C77-93FA-DBD93480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4200" y="1269901"/>
            <a:ext cx="20078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E1CEFCB-0725-4A84-AF0F-F6497C2AAB11}"/>
              </a:ext>
            </a:extLst>
          </p:cNvPr>
          <p:cNvSpPr/>
          <p:nvPr/>
        </p:nvSpPr>
        <p:spPr>
          <a:xfrm>
            <a:off x="5882928" y="5808385"/>
            <a:ext cx="6309072" cy="1005256"/>
          </a:xfrm>
          <a:prstGeom prst="wedgeRoundRectCallout">
            <a:avLst>
              <a:gd name="adj1" fmla="val 26038"/>
              <a:gd name="adj2" fmla="val -23877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hear the “Rainbow song” to remember the colours!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966BB7-F690-4794-A6A5-3D9378F799EC}"/>
              </a:ext>
            </a:extLst>
          </p:cNvPr>
          <p:cNvSpPr/>
          <p:nvPr/>
        </p:nvSpPr>
        <p:spPr>
          <a:xfrm>
            <a:off x="4654295" y="4522156"/>
            <a:ext cx="5609222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Well done everybody!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See you next time!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Search Results">
            <a:extLst>
              <a:ext uri="{FF2B5EF4-FFF2-40B4-BE49-F238E27FC236}">
                <a16:creationId xmlns:a16="http://schemas.microsoft.com/office/drawing/2014/main" id="{13020EC9-A024-4E8D-9987-4630F9E3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1" r="1" b="28930"/>
          <a:stretch/>
        </p:blipFill>
        <p:spPr bwMode="auto">
          <a:xfrm>
            <a:off x="2031815" y="202978"/>
            <a:ext cx="2343150" cy="15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wide girl clipart">
            <a:extLst>
              <a:ext uri="{FF2B5EF4-FFF2-40B4-BE49-F238E27FC236}">
                <a16:creationId xmlns:a16="http://schemas.microsoft.com/office/drawing/2014/main" id="{03E249BD-AEDD-494C-BDFC-42E268349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r="2897" b="3"/>
          <a:stretch/>
        </p:blipFill>
        <p:spPr bwMode="auto">
          <a:xfrm>
            <a:off x="6333008" y="1293093"/>
            <a:ext cx="1122330" cy="1827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nt Clipart For Kids">
            <a:extLst>
              <a:ext uri="{FF2B5EF4-FFF2-40B4-BE49-F238E27FC236}">
                <a16:creationId xmlns:a16="http://schemas.microsoft.com/office/drawing/2014/main" id="{74CC8773-C829-4666-AF19-E1FAAF6E3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64"/>
          <a:stretch/>
        </p:blipFill>
        <p:spPr bwMode="auto">
          <a:xfrm flipH="1">
            <a:off x="558809" y="3317453"/>
            <a:ext cx="1972784" cy="29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Girl Holding a Giant Paint Brush Clip Art - Girl Holding a Giant ">
            <a:extLst>
              <a:ext uri="{FF2B5EF4-FFF2-40B4-BE49-F238E27FC236}">
                <a16:creationId xmlns:a16="http://schemas.microsoft.com/office/drawing/2014/main" id="{7A7D445E-F96F-41D8-B97E-BA347EE3F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" b="3"/>
          <a:stretch/>
        </p:blipFill>
        <p:spPr bwMode="auto">
          <a:xfrm flipH="1">
            <a:off x="9487798" y="294806"/>
            <a:ext cx="1622220" cy="23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2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28788"/>
            <a:ext cx="9720073" cy="458057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http://clipart-library.com</a:t>
            </a:r>
            <a:endParaRPr lang="en-US" dirty="0"/>
          </a:p>
          <a:p>
            <a:endParaRPr lang="en-US" dirty="0">
              <a:hlinkClick r:id="rId3"/>
            </a:endParaRPr>
          </a:p>
          <a:p>
            <a:endParaRPr lang="en-US" dirty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earn Colors - Preschool Chant - Colors Song for Preschool by ELF Learning - ELF Kids Videos">
            <a:hlinkClick r:id="" action="ppaction://media"/>
            <a:extLst>
              <a:ext uri="{FF2B5EF4-FFF2-40B4-BE49-F238E27FC236}">
                <a16:creationId xmlns:a16="http://schemas.microsoft.com/office/drawing/2014/main" id="{080BF16A-787F-4929-835F-05BE7FAB72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800" y="1381211"/>
            <a:ext cx="10132482" cy="5404403"/>
          </a:xfrm>
          <a:prstGeom prst="rect">
            <a:avLst/>
          </a:prstGeom>
        </p:spPr>
      </p:pic>
      <p:pic>
        <p:nvPicPr>
          <p:cNvPr id="1026" name="Picture 2" descr="Boy Holding a Giant Paint Brush Clip Art - Boy Holding a Giant ">
            <a:extLst>
              <a:ext uri="{FF2B5EF4-FFF2-40B4-BE49-F238E27FC236}">
                <a16:creationId xmlns:a16="http://schemas.microsoft.com/office/drawing/2014/main" id="{06E90E77-B97F-4A36-AA55-3A173DC6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44" y="111770"/>
            <a:ext cx="2003354" cy="30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82158CB-DD29-4AFB-A17C-E276C930D066}"/>
              </a:ext>
            </a:extLst>
          </p:cNvPr>
          <p:cNvSpPr/>
          <p:nvPr/>
        </p:nvSpPr>
        <p:spPr>
          <a:xfrm>
            <a:off x="2803161" y="72019"/>
            <a:ext cx="9125121" cy="1309192"/>
          </a:xfrm>
          <a:prstGeom prst="wedgeRoundRectCallout">
            <a:avLst>
              <a:gd name="adj1" fmla="val -68221"/>
              <a:gd name="adj2" fmla="val 38347"/>
              <a:gd name="adj3" fmla="val 16667"/>
            </a:avLst>
          </a:prstGeom>
          <a:solidFill>
            <a:srgbClr val="99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This video is a listening colours’ game! How fast can you say the colours?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7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l painting clipart">
            <a:extLst>
              <a:ext uri="{FF2B5EF4-FFF2-40B4-BE49-F238E27FC236}">
                <a16:creationId xmlns:a16="http://schemas.microsoft.com/office/drawing/2014/main" id="{EB6660E4-CE77-49A5-AE27-BBE59090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6" y="1617209"/>
            <a:ext cx="52387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943E4AA0-175D-401F-BD85-791E89FB8D3F}"/>
              </a:ext>
            </a:extLst>
          </p:cNvPr>
          <p:cNvSpPr/>
          <p:nvPr/>
        </p:nvSpPr>
        <p:spPr>
          <a:xfrm>
            <a:off x="1033671" y="965707"/>
            <a:ext cx="4575786" cy="4276724"/>
          </a:xfrm>
          <a:prstGeom prst="wedgeRoundRectCallout">
            <a:avLst>
              <a:gd name="adj1" fmla="val 85724"/>
              <a:gd name="adj2" fmla="val 19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Do you remember our friend </a:t>
            </a:r>
            <a:r>
              <a:rPr lang="en-GB" sz="3200" dirty="0" err="1">
                <a:latin typeface="Comic Sans MS" panose="030F0702030302020204" pitchFamily="66" charset="0"/>
              </a:rPr>
              <a:t>Gogo</a:t>
            </a:r>
            <a:r>
              <a:rPr lang="en-GB" sz="3200" dirty="0">
                <a:latin typeface="Comic Sans MS" panose="030F0702030302020204" pitchFamily="66" charset="0"/>
              </a:rPr>
              <a:t>? Next, let’s see a video with </a:t>
            </a:r>
            <a:r>
              <a:rPr lang="en-GB" sz="3200" dirty="0" err="1">
                <a:latin typeface="Comic Sans MS" panose="030F0702030302020204" pitchFamily="66" charset="0"/>
              </a:rPr>
              <a:t>Gogo’s</a:t>
            </a:r>
            <a:r>
              <a:rPr lang="en-GB" sz="3200" dirty="0">
                <a:latin typeface="Comic Sans MS" panose="030F0702030302020204" pitchFamily="66" charset="0"/>
              </a:rPr>
              <a:t> adventures with colours!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Gogo's 6">
            <a:hlinkClick r:id="" action="ppaction://media"/>
            <a:extLst>
              <a:ext uri="{FF2B5EF4-FFF2-40B4-BE49-F238E27FC236}">
                <a16:creationId xmlns:a16="http://schemas.microsoft.com/office/drawing/2014/main" id="{B60ADB06-14B1-4542-947B-D9AFEA66D9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461" y="280894"/>
            <a:ext cx="9942064" cy="58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963" y="2058847"/>
            <a:ext cx="9720073" cy="4540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79230-7AA4-4FC7-887C-56721FB49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15" y="1731523"/>
            <a:ext cx="8365148" cy="4771191"/>
          </a:xfrm>
          <a:prstGeom prst="rect">
            <a:avLst/>
          </a:prstGeom>
        </p:spPr>
      </p:pic>
      <p:pic>
        <p:nvPicPr>
          <p:cNvPr id="4098" name="Picture 2" descr="Search Results">
            <a:extLst>
              <a:ext uri="{FF2B5EF4-FFF2-40B4-BE49-F238E27FC236}">
                <a16:creationId xmlns:a16="http://schemas.microsoft.com/office/drawing/2014/main" id="{278E7F68-085C-480B-AF4B-7A534A90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1" y="3715558"/>
            <a:ext cx="2603017" cy="288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50610" y="316375"/>
            <a:ext cx="5653841" cy="2679743"/>
          </a:xfrm>
          <a:prstGeom prst="wedgeRoundRectCallout">
            <a:avLst>
              <a:gd name="adj1" fmla="val -28554"/>
              <a:gd name="adj2" fmla="val 81014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Listen to the </a:t>
            </a:r>
            <a:r>
              <a:rPr lang="en-US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colour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and click on it to help the mouse find its way home! Click on the smiley to play! 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miley Face 3">
            <a:hlinkClick r:id="rId5"/>
            <a:extLst>
              <a:ext uri="{FF2B5EF4-FFF2-40B4-BE49-F238E27FC236}">
                <a16:creationId xmlns:a16="http://schemas.microsoft.com/office/drawing/2014/main" id="{3FE56E23-555B-4ED9-85CA-4C3A6B2EBF87}"/>
              </a:ext>
            </a:extLst>
          </p:cNvPr>
          <p:cNvSpPr/>
          <p:nvPr/>
        </p:nvSpPr>
        <p:spPr>
          <a:xfrm>
            <a:off x="3888497" y="5242110"/>
            <a:ext cx="1113183" cy="93727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61" y="1158632"/>
            <a:ext cx="9720073" cy="4540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http://enjoyenglish.free.fr/english/primaire/colours/pageshtm/colour1.htm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500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None/>
            </a:pPr>
            <a:r>
              <a:rPr lang="el-CY" dirty="0"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https://agendaweb.org/exercises/vocabulary/audio/colours/colours-1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Paint Clipart For Kids">
            <a:extLst>
              <a:ext uri="{FF2B5EF4-FFF2-40B4-BE49-F238E27FC236}">
                <a16:creationId xmlns:a16="http://schemas.microsoft.com/office/drawing/2014/main" id="{DD50E070-715E-4725-9139-E592A0E38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35" y="355287"/>
            <a:ext cx="1484488" cy="24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7923" y="355287"/>
            <a:ext cx="9720073" cy="1143313"/>
          </a:xfrm>
          <a:prstGeom prst="wedgeRoundRectCallout">
            <a:avLst>
              <a:gd name="adj1" fmla="val 57460"/>
              <a:gd name="adj2" fmla="val 25335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More games to practice listening to </a:t>
            </a:r>
            <a:r>
              <a:rPr lang="en-US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colours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! 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0ECBE-F8C9-4746-A3AB-DC09D0E21B61}"/>
              </a:ext>
            </a:extLst>
          </p:cNvPr>
          <p:cNvSpPr txBox="1"/>
          <p:nvPr/>
        </p:nvSpPr>
        <p:spPr>
          <a:xfrm>
            <a:off x="146322" y="4036955"/>
            <a:ext cx="10654749" cy="10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http://enjoyenglish.free.fr/english/primaire/colours/pageshtm/colour4.htm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D1625-C682-4BD3-8367-4CD4D7AA7D12}"/>
              </a:ext>
            </a:extLst>
          </p:cNvPr>
          <p:cNvSpPr txBox="1"/>
          <p:nvPr/>
        </p:nvSpPr>
        <p:spPr>
          <a:xfrm>
            <a:off x="247923" y="5359401"/>
            <a:ext cx="11486876" cy="10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http://eslgamesworld.com/members/games/vocabulary/memoryaudio/colours/index.html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1F7B984F-2826-4306-B3BF-86C0091D315A}"/>
              </a:ext>
            </a:extLst>
          </p:cNvPr>
          <p:cNvSpPr/>
          <p:nvPr/>
        </p:nvSpPr>
        <p:spPr>
          <a:xfrm>
            <a:off x="5172006" y="1155657"/>
            <a:ext cx="5653841" cy="2679743"/>
          </a:xfrm>
          <a:prstGeom prst="wedgeRoundRectCallout">
            <a:avLst>
              <a:gd name="adj1" fmla="val -75207"/>
              <a:gd name="adj2" fmla="val 28985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 ‘m sure you enjoy playing games! I love games too! Let’s play some more!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wide girl clipart">
            <a:extLst>
              <a:ext uri="{FF2B5EF4-FFF2-40B4-BE49-F238E27FC236}">
                <a16:creationId xmlns:a16="http://schemas.microsoft.com/office/drawing/2014/main" id="{283E31AF-40EF-40EF-9EE4-193B111E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365868"/>
            <a:ext cx="3095625" cy="394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9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40AB21-DC0A-47C5-8121-034CA58F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2285"/>
            <a:ext cx="3809180" cy="2750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F5665-56A3-4FF1-906D-2A740DFC2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58" y="2207643"/>
            <a:ext cx="3711099" cy="2635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711DE-355D-4265-82EE-C2E5CB526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435" y="705491"/>
            <a:ext cx="3708664" cy="2750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BC541-6F34-4464-AD6E-81024FB87888}"/>
              </a:ext>
            </a:extLst>
          </p:cNvPr>
          <p:cNvSpPr txBox="1"/>
          <p:nvPr/>
        </p:nvSpPr>
        <p:spPr>
          <a:xfrm>
            <a:off x="53009" y="5376061"/>
            <a:ext cx="12085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https://www.eslgamesplus.com/colors-vocabulary-game-for-esl-learners-catapult-game/</a:t>
            </a:r>
            <a:endParaRPr lang="en-US" sz="2800" dirty="0"/>
          </a:p>
        </p:txBody>
      </p:sp>
      <p:pic>
        <p:nvPicPr>
          <p:cNvPr id="6" name="Picture 4" descr="wide girl clipart">
            <a:extLst>
              <a:ext uri="{FF2B5EF4-FFF2-40B4-BE49-F238E27FC236}">
                <a16:creationId xmlns:a16="http://schemas.microsoft.com/office/drawing/2014/main" id="{09656245-B72A-47E4-B452-87B82DB2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7854" y="290149"/>
            <a:ext cx="2351588" cy="3166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9491E699-40F6-42CF-AC4E-7D0E1ABDFB7E}"/>
              </a:ext>
            </a:extLst>
          </p:cNvPr>
          <p:cNvSpPr/>
          <p:nvPr/>
        </p:nvSpPr>
        <p:spPr>
          <a:xfrm>
            <a:off x="6457077" y="3601447"/>
            <a:ext cx="5734923" cy="1639829"/>
          </a:xfrm>
          <a:prstGeom prst="wedgeRoundRectCallout">
            <a:avLst>
              <a:gd name="adj1" fmla="val 5157"/>
              <a:gd name="adj2" fmla="val -15984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lick on the right answer to help the dragon protect its food!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9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Widescreen</PresentationFormat>
  <Paragraphs>43</Paragraphs>
  <Slides>21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courtesy of: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2020-04-29T15:08:05Z</dcterms:created>
  <dcterms:modified xsi:type="dcterms:W3CDTF">2020-04-30T05:38:28Z</dcterms:modified>
</cp:coreProperties>
</file>