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mp3" ContentType="audi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67" r:id="rId3"/>
    <p:sldId id="26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9" r:id="rId14"/>
    <p:sldId id="270" r:id="rId15"/>
    <p:sldId id="272" r:id="rId16"/>
    <p:sldId id="280" r:id="rId17"/>
    <p:sldId id="281" r:id="rId18"/>
    <p:sldId id="282" r:id="rId19"/>
    <p:sldId id="278" r:id="rId20"/>
    <p:sldId id="286" r:id="rId21"/>
    <p:sldId id="284" r:id="rId22"/>
    <p:sldId id="283" r:id="rId23"/>
    <p:sldId id="287" r:id="rId24"/>
  </p:sldIdLst>
  <p:sldSz cx="9144000" cy="6858000" type="screen4x3"/>
  <p:notesSz cx="6797675" cy="98742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7" d="100"/>
          <a:sy n="177" d="100"/>
        </p:scale>
        <p:origin x="-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B055F-2E22-F34D-A8BA-C5EBF438D3F4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D0565-F1E7-0543-A5BC-DCA34C8C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5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D0565-F1E7-0543-A5BC-DCA34C8CB8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0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6/4/20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usd.schools.ac.cy/index.php/el/vathmida-1-episimi-protasi-yp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2aI4TeCL0zg&amp;list=RD6ey0Dzi9W1Y&amp;index=1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cy/url?sa=i&amp;rct=j&amp;q=&amp;source=images&amp;cd=&amp;cad=rja&amp;docid=YrwRnl5OqXOFHM&amp;tbnid=75OTgQxoljbnTM:&amp;ved=0CAUQjRw&amp;url=http://panagiaalexiotissa.blogspot.com/2013/04/blog-post_1304.html&amp;ei=Ple3UcrNJ4rKtAbDjYDICA&amp;bvm=bv.47534661,d.Yms&amp;psig=AFQjCNE03e6zSGIEW_WOe9TF7yQKmvvjxg&amp;ust=1371056283595088" TargetMode="External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  <a:solidFill>
            <a:srgbClr val="FFFF00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Α’ </a:t>
            </a:r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ταξη</a:t>
            </a:r>
            <a:b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Περιεχ</a:t>
            </a:r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όμενα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Μελωδικά χέρια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l-GR" dirty="0" smtClean="0">
                <a:solidFill>
                  <a:srgbClr val="FF0000"/>
                </a:solidFill>
              </a:rPr>
              <a:t>έλισσα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Κάλαντα Λαζάρου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l-GR" sz="2200" i="1" dirty="0" smtClean="0"/>
          </a:p>
          <a:p>
            <a:pPr marL="0" indent="0" algn="ctr">
              <a:buNone/>
            </a:pPr>
            <a:r>
              <a:rPr lang="el-GR" sz="2200" i="1" dirty="0" smtClean="0"/>
              <a:t>Όλο </a:t>
            </a:r>
            <a:r>
              <a:rPr lang="el-GR" sz="2200" i="1" dirty="0" smtClean="0"/>
              <a:t>το υλικό που θα δείτε σε αυτή την παρουσίαση προέρχεται από την επίσημη ιστοσελίδα του ΥΠΠΑΝ</a:t>
            </a:r>
          </a:p>
          <a:p>
            <a:pPr marL="0" indent="0" algn="ctr">
              <a:buNone/>
            </a:pPr>
            <a:r>
              <a:rPr lang="en-US" sz="2200" i="1" dirty="0">
                <a:hlinkClick r:id="rId2"/>
              </a:rPr>
              <a:t>http://mousd.schools.ac.cy/index.php/el/vathmida-1-episimi-protasi-</a:t>
            </a:r>
            <a:r>
              <a:rPr lang="en-US" sz="2200" i="1" dirty="0" smtClean="0">
                <a:hlinkClick r:id="rId2"/>
              </a:rPr>
              <a:t>ypp</a:t>
            </a:r>
            <a:r>
              <a:rPr lang="el-GR" sz="2200" i="1" dirty="0" smtClean="0"/>
              <a:t> </a:t>
            </a:r>
          </a:p>
          <a:p>
            <a:pPr marL="0" indent="0" algn="ctr">
              <a:buNone/>
            </a:pPr>
            <a:r>
              <a:rPr lang="el-GR" sz="2200" i="1" dirty="0" smtClean="0"/>
              <a:t> και είναι προσαρμοσμένο για τις ανάγκες της εξ αποστάσεως εκπαίδευσης στο μάθημα της </a:t>
            </a:r>
            <a:r>
              <a:rPr lang="el-GR" sz="2200" i="1" dirty="0" smtClean="0"/>
              <a:t>Μουσικής</a:t>
            </a:r>
            <a:endParaRPr lang="el-GR" sz="2200" i="1" dirty="0"/>
          </a:p>
          <a:p>
            <a:pPr marL="0" indent="0" algn="ctr">
              <a:buNone/>
            </a:pPr>
            <a:r>
              <a:rPr lang="el-GR" sz="1900" i="1" dirty="0"/>
              <a:t>ΑΠΡΙΛΙΟΣ 2020 </a:t>
            </a:r>
          </a:p>
          <a:p>
            <a:pPr marL="0" indent="0" algn="ctr">
              <a:buNone/>
            </a:pPr>
            <a:r>
              <a:rPr lang="el-GR" sz="1900" i="1" dirty="0"/>
              <a:t>Εκπαιδευτικός: Αγγελική Κουάλη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1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5306568" cy="3297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1621" y="476672"/>
            <a:ext cx="1294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ti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4289" y="476672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do’</a:t>
            </a:r>
            <a:endParaRPr lang="en-US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61" y="188640"/>
            <a:ext cx="5344642" cy="3633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FFFF00"/>
          </a:solidFill>
        </p:spPr>
        <p:txBody>
          <a:bodyPr/>
          <a:lstStyle/>
          <a:p>
            <a:r>
              <a:rPr lang="el-GR" b="1" dirty="0" smtClean="0"/>
              <a:t>Τραγούδι: Μέλισσα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01608" cy="5141168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Πάμε να θυμηθούμε το τραγούδι μας «Μέλισσα»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i="1" dirty="0" smtClean="0"/>
              <a:t>Α’</a:t>
            </a:r>
          </a:p>
          <a:p>
            <a:pPr marL="0" indent="0">
              <a:buNone/>
            </a:pPr>
            <a:r>
              <a:rPr lang="el-GR" i="1" dirty="0" smtClean="0"/>
              <a:t>Μέλισσα, μέλισσα, γύρω γύρω πώς πετάς</a:t>
            </a:r>
          </a:p>
          <a:p>
            <a:pPr marL="0" indent="0">
              <a:buNone/>
            </a:pPr>
            <a:r>
              <a:rPr lang="el-GR" i="1" dirty="0" smtClean="0"/>
              <a:t>Βουητό, χαρωπό, φτερωτό και </a:t>
            </a:r>
            <a:r>
              <a:rPr lang="el-GR" i="1" dirty="0" smtClean="0"/>
              <a:t>γιορτινό.</a:t>
            </a:r>
            <a:endParaRPr lang="el-GR" i="1" dirty="0" smtClean="0"/>
          </a:p>
          <a:p>
            <a:pPr marL="0" indent="0">
              <a:buNone/>
            </a:pPr>
            <a:endParaRPr lang="el-GR" i="1" dirty="0" smtClean="0"/>
          </a:p>
          <a:p>
            <a:pPr marL="0" indent="0">
              <a:buNone/>
            </a:pPr>
            <a:r>
              <a:rPr lang="el-GR" i="1" dirty="0" smtClean="0"/>
              <a:t>Β’ </a:t>
            </a:r>
          </a:p>
          <a:p>
            <a:pPr marL="0" indent="0">
              <a:buNone/>
            </a:pPr>
            <a:r>
              <a:rPr lang="el-GR" i="1" dirty="0" smtClean="0"/>
              <a:t>Στα λουλούδια τριγυρνάς και </a:t>
            </a:r>
            <a:r>
              <a:rPr lang="el-GR" i="1" dirty="0" smtClean="0"/>
              <a:t>τρελό </a:t>
            </a:r>
            <a:r>
              <a:rPr lang="el-GR" i="1" dirty="0" smtClean="0"/>
              <a:t>χορό </a:t>
            </a:r>
            <a:r>
              <a:rPr lang="el-GR" i="1" dirty="0" smtClean="0"/>
              <a:t>αρχινάς.</a:t>
            </a:r>
            <a:endParaRPr lang="el-GR" i="1" dirty="0" smtClean="0"/>
          </a:p>
          <a:p>
            <a:pPr marL="0" indent="0">
              <a:buNone/>
            </a:pPr>
            <a:endParaRPr lang="el-GR" i="1" dirty="0" smtClean="0"/>
          </a:p>
          <a:p>
            <a:pPr marL="0" indent="0">
              <a:buNone/>
            </a:pPr>
            <a:r>
              <a:rPr lang="el-GR" i="1" dirty="0"/>
              <a:t>Α</a:t>
            </a:r>
            <a:r>
              <a:rPr lang="el-GR" i="1" dirty="0" smtClean="0"/>
              <a:t>’ </a:t>
            </a:r>
          </a:p>
          <a:p>
            <a:pPr marL="0" indent="0">
              <a:buNone/>
            </a:pPr>
            <a:r>
              <a:rPr lang="el-GR" i="1" dirty="0" smtClean="0"/>
              <a:t>Μέλισσα, μέλισσα, γύρω γύρω πώς </a:t>
            </a:r>
            <a:r>
              <a:rPr lang="el-GR" i="1" dirty="0" smtClean="0"/>
              <a:t>πετάς.</a:t>
            </a:r>
            <a:endParaRPr lang="el-GR" i="1" dirty="0" smtClean="0"/>
          </a:p>
          <a:p>
            <a:endParaRPr lang="en-US" i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54294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l_fi" descr="http://bestclipartblog.com/clipart-pics/flowers-clip-art-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72008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85184"/>
            <a:ext cx="75429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679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dirty="0" smtClean="0"/>
              <a:t>Λέω τις νότες του </a:t>
            </a:r>
            <a:r>
              <a:rPr lang="el-GR" sz="2400" dirty="0" smtClean="0"/>
              <a:t>τραγουδιού «</a:t>
            </a:r>
            <a:r>
              <a:rPr lang="en-US" sz="2400" dirty="0"/>
              <a:t>M</a:t>
            </a:r>
            <a:r>
              <a:rPr lang="el-GR" sz="2400" dirty="0"/>
              <a:t>έλισσα» με τα </a:t>
            </a:r>
            <a:r>
              <a:rPr lang="el-GR" sz="2400" i="1" dirty="0"/>
              <a:t>μελωδικά χέρια</a:t>
            </a:r>
            <a:br>
              <a:rPr lang="el-GR" sz="2400" i="1" dirty="0"/>
            </a:br>
            <a:r>
              <a:rPr lang="el-GR" sz="2400" i="1" dirty="0" smtClean="0"/>
              <a:t/>
            </a:r>
            <a:br>
              <a:rPr lang="el-GR" sz="2400" i="1" dirty="0" smtClean="0"/>
            </a:br>
            <a:r>
              <a:rPr lang="el-GR" sz="2400" dirty="0" smtClean="0"/>
              <a:t>Α</a:t>
            </a:r>
            <a:r>
              <a:rPr lang="el-GR" sz="2400" dirty="0"/>
              <a:t>΄ μέρος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2348880"/>
            <a:ext cx="7920880" cy="1059031"/>
            <a:chOff x="611560" y="1700808"/>
            <a:chExt cx="7920880" cy="10590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700808"/>
              <a:ext cx="1114448" cy="5786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108" y="2193379"/>
              <a:ext cx="1265460" cy="4154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008" y="1700808"/>
              <a:ext cx="1114448" cy="57867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66639" y="1785122"/>
              <a:ext cx="3365801" cy="974717"/>
              <a:chOff x="990175" y="1657689"/>
              <a:chExt cx="3365801" cy="97471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175" y="1657689"/>
                <a:ext cx="1114448" cy="57867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0516" y="2216939"/>
                <a:ext cx="1265460" cy="41546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5621" y="1671700"/>
                <a:ext cx="1114448" cy="578679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580270" y="4293096"/>
            <a:ext cx="8078818" cy="1093926"/>
            <a:chOff x="580270" y="4293096"/>
            <a:chExt cx="8078818" cy="10939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0" y="4293096"/>
              <a:ext cx="1114448" cy="57867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008" y="4293096"/>
              <a:ext cx="1114448" cy="57867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747" y="4925165"/>
              <a:ext cx="1158166" cy="380241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166639" y="4392877"/>
              <a:ext cx="3492449" cy="994145"/>
              <a:chOff x="747286" y="1638260"/>
              <a:chExt cx="3492449" cy="99414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286" y="1638260"/>
                <a:ext cx="1114448" cy="5786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4275" y="2216938"/>
                <a:ext cx="1265460" cy="41546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2732" y="1671702"/>
                <a:ext cx="1114448" cy="578679"/>
              </a:xfrm>
              <a:prstGeom prst="rect">
                <a:avLst/>
              </a:prstGeom>
            </p:spPr>
          </p:pic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872" y="4906671"/>
              <a:ext cx="1158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381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Λέω τις νότες του τραγουδιού «</a:t>
            </a:r>
            <a:r>
              <a:rPr lang="en-US" sz="2800" dirty="0"/>
              <a:t>M</a:t>
            </a:r>
            <a:r>
              <a:rPr lang="el-GR" sz="2800" dirty="0"/>
              <a:t>έλισσα» με τα </a:t>
            </a:r>
            <a:r>
              <a:rPr lang="el-GR" sz="2800" i="1" dirty="0" smtClean="0"/>
              <a:t>μελωδικά χέρια</a:t>
            </a:r>
            <a:br>
              <a:rPr lang="el-GR" sz="2800" i="1" dirty="0" smtClean="0"/>
            </a:br>
            <a:r>
              <a:rPr lang="el-GR" sz="2800" i="1" dirty="0"/>
              <a:t/>
            </a:r>
            <a:br>
              <a:rPr lang="el-GR" sz="2800" i="1" dirty="0"/>
            </a:br>
            <a:r>
              <a:rPr lang="el-GR" sz="2800" dirty="0"/>
              <a:t>Β΄μέρος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69869" y="1856097"/>
            <a:ext cx="8064896" cy="1340668"/>
            <a:chOff x="467545" y="1545671"/>
            <a:chExt cx="8064896" cy="13406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1995032"/>
              <a:ext cx="2088232" cy="531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1545671"/>
              <a:ext cx="1008112" cy="56396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545671"/>
              <a:ext cx="1008112" cy="563968"/>
            </a:xfrm>
            <a:prstGeom prst="rect">
              <a:avLst/>
            </a:prstGeom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1979593"/>
              <a:ext cx="3528392" cy="906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67544" y="4221088"/>
            <a:ext cx="8064896" cy="1340668"/>
            <a:chOff x="467545" y="1545671"/>
            <a:chExt cx="8064896" cy="134066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1995032"/>
              <a:ext cx="2088232" cy="531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1545671"/>
              <a:ext cx="1008112" cy="5639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545671"/>
              <a:ext cx="1008112" cy="563968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1979593"/>
              <a:ext cx="3528392" cy="906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430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Μελωδία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Για να τραγουδήσουμε τις νότες με τη φωνούλα τους πρέπει να γνωρίζουμε ποια είναι η θέση τους στο πεντάγραμμο. </a:t>
            </a:r>
          </a:p>
          <a:p>
            <a:r>
              <a:rPr lang="el-GR" dirty="0" smtClean="0"/>
              <a:t>Τι είναι το πεντάγραμμο;</a:t>
            </a:r>
          </a:p>
          <a:p>
            <a:r>
              <a:rPr lang="el-GR" dirty="0" smtClean="0"/>
              <a:t>Ας παρακολουθήσουμε αυτό το εξαιρετικό βίντεο για τις νότες και το πεντάγραμμο εδώ:</a:t>
            </a:r>
          </a:p>
          <a:p>
            <a:r>
              <a:rPr lang="pl-PL" dirty="0">
                <a:hlinkClick r:id="rId2"/>
              </a:rPr>
              <a:t>https://www.youtube.com/watch?v=2aI4TeCL0zg&amp;list=RD6ey0Dzi9W1Y&amp;index=</a:t>
            </a:r>
            <a:r>
              <a:rPr lang="pl-PL" dirty="0" smtClean="0">
                <a:hlinkClick r:id="rId2"/>
              </a:rPr>
              <a:t>11</a:t>
            </a:r>
            <a:r>
              <a:rPr lang="el-G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ΠΕΝΤΑΓΡΑΜΜΟ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407" b="-12740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69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ΚΛΕΙΔΙ ΤΟΥ ΣΟΛ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36" r="-18523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45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ΝΟΤΕΣ ΣΟΛ-ΜΙ-ΛΑ ΣΤΟ ΠΕΝΤΑΓΡΑΜΜΟ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407" b="-12740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36" r="-185236"/>
          <a:stretch>
            <a:fillRect/>
          </a:stretch>
        </p:blipFill>
        <p:spPr bwMode="auto">
          <a:xfrm>
            <a:off x="-900608" y="2780928"/>
            <a:ext cx="405891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1812003" cy="126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01943" cy="126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402632" cy="126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23728" y="4941168"/>
            <a:ext cx="1944216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ΣΟΛ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83968" y="4941168"/>
            <a:ext cx="864096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ΜΙ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80112" y="4941168"/>
            <a:ext cx="79208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7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«Μέλισσα»</a:t>
            </a:r>
            <a:br>
              <a:rPr lang="el-GR" sz="3200" dirty="0" smtClean="0"/>
            </a:br>
            <a:r>
              <a:rPr lang="el-GR" sz="3200" dirty="0" smtClean="0"/>
              <a:t>1. </a:t>
            </a:r>
            <a:r>
              <a:rPr lang="el-GR" sz="3200" dirty="0"/>
              <a:t>Τ</a:t>
            </a:r>
            <a:r>
              <a:rPr lang="el-GR" sz="3200" dirty="0" smtClean="0"/>
              <a:t>ραγουδώ τα λόγια</a:t>
            </a:r>
            <a:br>
              <a:rPr lang="el-GR" sz="3200" dirty="0" smtClean="0"/>
            </a:br>
            <a:r>
              <a:rPr lang="el-GR" sz="3200" dirty="0" smtClean="0"/>
              <a:t>2. </a:t>
            </a:r>
            <a:r>
              <a:rPr lang="el-GR" sz="3200" dirty="0"/>
              <a:t>Τ</a:t>
            </a:r>
            <a:r>
              <a:rPr lang="el-GR" sz="3200" dirty="0" smtClean="0"/>
              <a:t>ραγουδώ τις νότες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4" r="-5114"/>
          <a:stretch/>
        </p:blipFill>
        <p:spPr>
          <a:xfrm>
            <a:off x="457200" y="1600200"/>
            <a:ext cx="8229600" cy="47091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754294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l_fi" descr="http://bestclipartblog.com/clipart-pics/flowers-clip-art-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827584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75429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29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400" b="1" dirty="0" smtClean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l-GR" sz="2400" b="1" dirty="0" smtClean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l-GR" sz="2400" b="1" dirty="0" smtClean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Μελωδικά </a:t>
            </a:r>
            <a:r>
              <a:rPr lang="el-GR" sz="2400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χέρια!</a:t>
            </a:r>
            <a:r>
              <a:rPr lang="en-US" sz="2400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n-US" sz="2400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l-GR" sz="2400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Σύστημα </a:t>
            </a:r>
            <a:r>
              <a:rPr lang="en-US" sz="2400" b="1" dirty="0" err="1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Kodály</a:t>
            </a:r>
            <a:r>
              <a:rPr lang="en-US" sz="2400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-Curwen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Γεια σας, παιδι</a:t>
            </a:r>
            <a:r>
              <a:rPr lang="el-GR" dirty="0" smtClean="0"/>
              <a:t>ά</a:t>
            </a:r>
            <a:r>
              <a:rPr lang="el-GR" dirty="0" smtClean="0"/>
              <a:t>! </a:t>
            </a:r>
            <a:r>
              <a:rPr lang="el-GR" dirty="0" smtClean="0"/>
              <a:t>Πάμε να θυμηθούμε τα μελωδικά μας χέρια στις επόμενες σελίδες που ακολουθούν!</a:t>
            </a:r>
          </a:p>
          <a:p>
            <a:r>
              <a:rPr lang="el-GR" dirty="0" smtClean="0"/>
              <a:t>Τραγουδούμε την νότα και την δείχνουμε στο δεξί μας χέρι. </a:t>
            </a:r>
          </a:p>
          <a:p>
            <a:r>
              <a:rPr lang="el-GR" dirty="0" smtClean="0"/>
              <a:t>Αν δεν μπερδευόμαστε μπορούμε να την δείχνουμε και με το αριστερό μας χέρι ή και με τα δύο χέρια!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3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Κάλαντα Λαζάρου</a:t>
            </a:r>
            <a:endParaRPr lang="en-US" dirty="0"/>
          </a:p>
        </p:txBody>
      </p:sp>
      <p:pic>
        <p:nvPicPr>
          <p:cNvPr id="4" name="irc_mi" descr="http://2.bp.blogspot.com/_1ART4H3kCdM/S8Vfhx2HRxI/AAAAAAAAAFo/UL7aHyU9Ya0/s1600/ΑΝΑΣΤΑΣΗ+ΛΑΖΑΡΟΥ+ΕΙΚΟΝΑ+ΠΑΡΕΚΚΛΗΣΙΟΥ.jpg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46" r="-81846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1582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</a:t>
            </a:r>
            <a:r>
              <a:rPr lang="el-GR" dirty="0" smtClean="0"/>
              <a:t>άλαντα Λαζάρου</a:t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 smtClean="0"/>
              <a:t>Ο </a:t>
            </a:r>
            <a:r>
              <a:rPr lang="el-GR" dirty="0"/>
              <a:t>Λάζαρος ο δίμιτος*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ο κοτσινοπεθύμητος</a:t>
            </a:r>
            <a:br>
              <a:rPr lang="el-GR" dirty="0"/>
            </a:br>
            <a:r>
              <a:rPr lang="el-GR" dirty="0"/>
              <a:t>ακούσαν τον οι όρνιθες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τζ’ εκάτσαν να γεννήσουν</a:t>
            </a:r>
            <a:br>
              <a:rPr lang="el-GR" dirty="0"/>
            </a:br>
            <a:r>
              <a:rPr lang="el-GR" dirty="0"/>
              <a:t>αυκά να κοτσινήσουν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το Πάσκαν να </a:t>
            </a:r>
            <a:r>
              <a:rPr lang="el-GR" dirty="0" smtClean="0"/>
              <a:t>τσουγκρίσουν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			*</a:t>
            </a:r>
            <a:r>
              <a:rPr lang="el-GR" sz="2200" i="1" dirty="0"/>
              <a:t>Δίμιτος = που έζησε δύο ζωές </a:t>
            </a:r>
            <a:endParaRPr lang="en-US" sz="2200" i="1" dirty="0"/>
          </a:p>
        </p:txBody>
      </p:sp>
      <p:pic>
        <p:nvPicPr>
          <p:cNvPr id="6" name="1_lazaros_paidak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4" y="4941168"/>
            <a:ext cx="1047898" cy="104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3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944216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accent3">
                    <a:lumMod val="75000"/>
                  </a:schemeClr>
                </a:solidFill>
              </a:rPr>
              <a:t>Αυτές είναι οι νότες που </a:t>
            </a:r>
            <a:r>
              <a:rPr lang="el-GR" sz="2800" b="1" dirty="0" smtClean="0">
                <a:solidFill>
                  <a:schemeClr val="accent3">
                    <a:lumMod val="75000"/>
                  </a:schemeClr>
                </a:solidFill>
              </a:rPr>
              <a:t>γνωρ</a:t>
            </a:r>
            <a:r>
              <a:rPr lang="el-GR" sz="2800" b="1" dirty="0" smtClean="0">
                <a:solidFill>
                  <a:schemeClr val="accent3">
                    <a:lumMod val="75000"/>
                  </a:schemeClr>
                </a:solidFill>
              </a:rPr>
              <a:t>ίζετε! </a:t>
            </a:r>
            <a:br>
              <a:rPr lang="el-GR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l-GR" sz="2800" b="1" dirty="0" smtClean="0">
                <a:solidFill>
                  <a:schemeClr val="accent3">
                    <a:lumMod val="75000"/>
                  </a:schemeClr>
                </a:solidFill>
              </a:rPr>
              <a:t>Διαβάστε </a:t>
            </a:r>
            <a:r>
              <a:rPr lang="el-GR" sz="2800" b="1" dirty="0">
                <a:solidFill>
                  <a:schemeClr val="accent3">
                    <a:lumMod val="75000"/>
                  </a:schemeClr>
                </a:solidFill>
              </a:rPr>
              <a:t>τις από την παρτιτούρα</a:t>
            </a:r>
            <a:r>
              <a:rPr lang="el-GR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el-GR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l-GR" sz="2000" b="1" i="1" dirty="0" smtClean="0">
                <a:solidFill>
                  <a:schemeClr val="accent3">
                    <a:lumMod val="75000"/>
                  </a:schemeClr>
                </a:solidFill>
              </a:rPr>
              <a:t>Ανθολ</a:t>
            </a:r>
            <a:r>
              <a:rPr lang="el-GR" sz="2000" b="1" i="1" dirty="0" smtClean="0">
                <a:solidFill>
                  <a:schemeClr val="accent3">
                    <a:lumMod val="75000"/>
                  </a:schemeClr>
                </a:solidFill>
              </a:rPr>
              <a:t>όγιο σελ.56</a:t>
            </a:r>
            <a:endParaRPr lang="en-US" sz="2000" i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03" b="-47203"/>
          <a:stretch/>
        </p:blipFill>
        <p:spPr bwMode="auto">
          <a:xfrm>
            <a:off x="395288" y="1844824"/>
            <a:ext cx="8229600" cy="489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613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endParaRPr lang="el-GR" b="1" dirty="0" smtClean="0"/>
          </a:p>
          <a:p>
            <a:pPr marL="0" indent="0" algn="ctr">
              <a:buNone/>
            </a:pPr>
            <a:endParaRPr lang="el-GR" b="1" dirty="0"/>
          </a:p>
          <a:p>
            <a:pPr marL="0" indent="0" algn="ctr">
              <a:buNone/>
            </a:pPr>
            <a:endParaRPr lang="el-GR" b="1" dirty="0" smtClean="0"/>
          </a:p>
          <a:p>
            <a:pPr marL="0" indent="0" algn="ctr">
              <a:buNone/>
            </a:pPr>
            <a:r>
              <a:rPr lang="el-GR" b="1" dirty="0" smtClean="0"/>
              <a:t>Μπρ</a:t>
            </a:r>
            <a:r>
              <a:rPr lang="el-GR" b="1" dirty="0" smtClean="0"/>
              <a:t>άβο για την καλή προσπάθεια!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642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40960" cy="64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3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1621" y="476672"/>
            <a:ext cx="1294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do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5344642" cy="36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6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94" y="3140968"/>
            <a:ext cx="5382768" cy="352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1621" y="476672"/>
            <a:ext cx="1294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re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5" y="3284984"/>
            <a:ext cx="6071616" cy="1993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1621" y="476672"/>
            <a:ext cx="1294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mi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48" y="1340768"/>
            <a:ext cx="5373624" cy="4075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1621" y="476672"/>
            <a:ext cx="1294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fa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5" y="1556792"/>
            <a:ext cx="5541264" cy="2877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1621" y="476672"/>
            <a:ext cx="1510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sol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769864" cy="3227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1621" y="476672"/>
            <a:ext cx="1294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la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295</Words>
  <Application>Microsoft Macintosh PowerPoint</Application>
  <PresentationFormat>On-screen Show (4:3)</PresentationFormat>
  <Paragraphs>60</Paragraphs>
  <Slides>23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Θέμα του Office</vt:lpstr>
      <vt:lpstr>Α’ ταξη Περιεχόμενα Μελωδικά χέρια Μέλισσα Κάλαντα Λαζάρου</vt:lpstr>
      <vt:lpstr> Μελωδικά χέρια! Σύστημα Kodály-Curwen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Τραγούδι: Μέλισσα</vt:lpstr>
      <vt:lpstr>Λέω τις νότες του τραγουδιού «Mέλισσα» με τα μελωδικά χέρια  Α΄ μέρος</vt:lpstr>
      <vt:lpstr>Λέω τις νότες του τραγουδιού «Mέλισσα» με τα μελωδικά χέρια  Β΄μέρος</vt:lpstr>
      <vt:lpstr>Μελωδία </vt:lpstr>
      <vt:lpstr>ΠΕΝΤΑΓΡΑΜΜΟ</vt:lpstr>
      <vt:lpstr>ΚΛΕΙΔΙ ΤΟΥ ΣΟΛ</vt:lpstr>
      <vt:lpstr>ΝΟΤΕΣ ΣΟΛ-ΜΙ-ΛΑ ΣΤΟ ΠΕΝΤΑΓΡΑΜΜΟ</vt:lpstr>
      <vt:lpstr>«Μέλισσα» 1. Τραγουδώ τα λόγια 2. Τραγουδώ τις νότες </vt:lpstr>
      <vt:lpstr>Κάλαντα Λαζάρου</vt:lpstr>
      <vt:lpstr>Κάλαντα Λαζάρου </vt:lpstr>
      <vt:lpstr>Αυτές είναι οι νότες που γνωρίζετε!  Διαβάστε τις από την παρτιτούρα. Ανθολόγιο σελ.56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Angeliki Kouali</cp:lastModifiedBy>
  <cp:revision>21</cp:revision>
  <cp:lastPrinted>2013-03-28T10:08:01Z</cp:lastPrinted>
  <dcterms:created xsi:type="dcterms:W3CDTF">2013-01-16T08:42:08Z</dcterms:created>
  <dcterms:modified xsi:type="dcterms:W3CDTF">2020-04-06T21:23:24Z</dcterms:modified>
</cp:coreProperties>
</file>